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handoutMasterIdLst>
    <p:handoutMasterId r:id="rId126"/>
  </p:handoutMasterIdLst>
  <p:sldIdLst>
    <p:sldId id="273" r:id="rId2"/>
    <p:sldId id="334" r:id="rId3"/>
    <p:sldId id="316" r:id="rId4"/>
    <p:sldId id="317" r:id="rId5"/>
    <p:sldId id="318" r:id="rId6"/>
    <p:sldId id="319" r:id="rId7"/>
    <p:sldId id="320" r:id="rId8"/>
    <p:sldId id="321" r:id="rId9"/>
    <p:sldId id="322" r:id="rId10"/>
    <p:sldId id="332" r:id="rId11"/>
    <p:sldId id="333" r:id="rId12"/>
    <p:sldId id="331" r:id="rId13"/>
    <p:sldId id="330" r:id="rId14"/>
    <p:sldId id="323" r:id="rId15"/>
    <p:sldId id="325" r:id="rId16"/>
    <p:sldId id="324" r:id="rId17"/>
    <p:sldId id="364" r:id="rId18"/>
    <p:sldId id="335" r:id="rId19"/>
    <p:sldId id="336" r:id="rId20"/>
    <p:sldId id="337" r:id="rId21"/>
    <p:sldId id="338" r:id="rId22"/>
    <p:sldId id="339" r:id="rId23"/>
    <p:sldId id="340" r:id="rId24"/>
    <p:sldId id="360" r:id="rId25"/>
    <p:sldId id="329" r:id="rId26"/>
    <p:sldId id="342" r:id="rId27"/>
    <p:sldId id="341" r:id="rId28"/>
    <p:sldId id="344" r:id="rId29"/>
    <p:sldId id="345" r:id="rId30"/>
    <p:sldId id="346" r:id="rId31"/>
    <p:sldId id="328" r:id="rId32"/>
    <p:sldId id="326" r:id="rId33"/>
    <p:sldId id="327" r:id="rId34"/>
    <p:sldId id="347" r:id="rId35"/>
    <p:sldId id="348" r:id="rId36"/>
    <p:sldId id="352" r:id="rId37"/>
    <p:sldId id="354" r:id="rId38"/>
    <p:sldId id="355" r:id="rId39"/>
    <p:sldId id="361" r:id="rId40"/>
    <p:sldId id="382" r:id="rId41"/>
    <p:sldId id="356" r:id="rId42"/>
    <p:sldId id="357" r:id="rId43"/>
    <p:sldId id="358" r:id="rId44"/>
    <p:sldId id="359" r:id="rId45"/>
    <p:sldId id="391" r:id="rId46"/>
    <p:sldId id="392" r:id="rId47"/>
    <p:sldId id="393" r:id="rId48"/>
    <p:sldId id="394" r:id="rId49"/>
    <p:sldId id="395" r:id="rId50"/>
    <p:sldId id="260" r:id="rId51"/>
    <p:sldId id="275" r:id="rId52"/>
    <p:sldId id="396" r:id="rId53"/>
    <p:sldId id="365" r:id="rId54"/>
    <p:sldId id="366" r:id="rId55"/>
    <p:sldId id="367" r:id="rId56"/>
    <p:sldId id="368" r:id="rId57"/>
    <p:sldId id="369" r:id="rId58"/>
    <p:sldId id="370" r:id="rId59"/>
    <p:sldId id="381" r:id="rId60"/>
    <p:sldId id="442" r:id="rId61"/>
    <p:sldId id="383" r:id="rId62"/>
    <p:sldId id="385" r:id="rId63"/>
    <p:sldId id="384" r:id="rId64"/>
    <p:sldId id="371" r:id="rId65"/>
    <p:sldId id="372" r:id="rId66"/>
    <p:sldId id="374" r:id="rId67"/>
    <p:sldId id="375" r:id="rId68"/>
    <p:sldId id="377" r:id="rId69"/>
    <p:sldId id="378" r:id="rId70"/>
    <p:sldId id="379" r:id="rId71"/>
    <p:sldId id="386" r:id="rId72"/>
    <p:sldId id="389" r:id="rId73"/>
    <p:sldId id="390" r:id="rId74"/>
    <p:sldId id="380" r:id="rId75"/>
    <p:sldId id="388" r:id="rId76"/>
    <p:sldId id="387" r:id="rId77"/>
    <p:sldId id="283" r:id="rId78"/>
    <p:sldId id="285" r:id="rId79"/>
    <p:sldId id="397" r:id="rId80"/>
    <p:sldId id="398" r:id="rId81"/>
    <p:sldId id="399" r:id="rId82"/>
    <p:sldId id="400" r:id="rId83"/>
    <p:sldId id="401" r:id="rId84"/>
    <p:sldId id="402" r:id="rId85"/>
    <p:sldId id="403" r:id="rId86"/>
    <p:sldId id="423" r:id="rId87"/>
    <p:sldId id="404" r:id="rId88"/>
    <p:sldId id="405" r:id="rId89"/>
    <p:sldId id="406" r:id="rId90"/>
    <p:sldId id="407" r:id="rId91"/>
    <p:sldId id="408" r:id="rId92"/>
    <p:sldId id="409" r:id="rId93"/>
    <p:sldId id="420" r:id="rId94"/>
    <p:sldId id="421" r:id="rId95"/>
    <p:sldId id="422" r:id="rId96"/>
    <p:sldId id="293" r:id="rId97"/>
    <p:sldId id="295" r:id="rId98"/>
    <p:sldId id="410" r:id="rId99"/>
    <p:sldId id="430" r:id="rId100"/>
    <p:sldId id="431" r:id="rId101"/>
    <p:sldId id="432" r:id="rId102"/>
    <p:sldId id="433" r:id="rId103"/>
    <p:sldId id="411" r:id="rId104"/>
    <p:sldId id="412" r:id="rId105"/>
    <p:sldId id="413" r:id="rId106"/>
    <p:sldId id="414" r:id="rId107"/>
    <p:sldId id="434" r:id="rId108"/>
    <p:sldId id="441" r:id="rId109"/>
    <p:sldId id="435" r:id="rId110"/>
    <p:sldId id="436" r:id="rId111"/>
    <p:sldId id="416" r:id="rId112"/>
    <p:sldId id="443" r:id="rId113"/>
    <p:sldId id="417" r:id="rId114"/>
    <p:sldId id="418" r:id="rId115"/>
    <p:sldId id="419" r:id="rId116"/>
    <p:sldId id="303" r:id="rId117"/>
    <p:sldId id="305" r:id="rId118"/>
    <p:sldId id="446" r:id="rId119"/>
    <p:sldId id="447" r:id="rId120"/>
    <p:sldId id="453" r:id="rId121"/>
    <p:sldId id="444" r:id="rId122"/>
    <p:sldId id="449" r:id="rId123"/>
    <p:sldId id="454" r:id="rId124"/>
    <p:sldId id="308" r:id="rId125"/>
  </p:sldIdLst>
  <p:sldSz cx="12192000" cy="6858000"/>
  <p:notesSz cx="6802438" cy="9934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E1E3"/>
    <a:srgbClr val="252527"/>
    <a:srgbClr val="272729"/>
    <a:srgbClr val="FF6699"/>
    <a:srgbClr val="FF0066"/>
    <a:srgbClr val="1E1E20"/>
    <a:srgbClr val="0038A8"/>
    <a:srgbClr val="28282A"/>
    <a:srgbClr val="572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121" d="100"/>
          <a:sy n="121"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7723" cy="498454"/>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3141" y="2"/>
            <a:ext cx="2947723" cy="498454"/>
          </a:xfrm>
          <a:prstGeom prst="rect">
            <a:avLst/>
          </a:prstGeom>
        </p:spPr>
        <p:txBody>
          <a:bodyPr vert="horz" lIns="91440" tIns="45720" rIns="91440" bIns="45720" rtlCol="0"/>
          <a:lstStyle>
            <a:lvl1pPr algn="r">
              <a:defRPr sz="1200"/>
            </a:lvl1pPr>
          </a:lstStyle>
          <a:p>
            <a:fld id="{498FEC77-E770-43B2-B9F3-57CB8929717C}" type="datetimeFigureOut">
              <a:rPr lang="en-AU" smtClean="0"/>
              <a:t>30/03/2016</a:t>
            </a:fld>
            <a:endParaRPr lang="en-AU"/>
          </a:p>
        </p:txBody>
      </p:sp>
      <p:sp>
        <p:nvSpPr>
          <p:cNvPr id="4" name="Footer Placeholder 3"/>
          <p:cNvSpPr>
            <a:spLocks noGrp="1"/>
          </p:cNvSpPr>
          <p:nvPr>
            <p:ph type="ftr" sz="quarter" idx="2"/>
          </p:nvPr>
        </p:nvSpPr>
        <p:spPr>
          <a:xfrm>
            <a:off x="1" y="9436123"/>
            <a:ext cx="2947723" cy="49845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3141" y="9436123"/>
            <a:ext cx="2947723" cy="498452"/>
          </a:xfrm>
          <a:prstGeom prst="rect">
            <a:avLst/>
          </a:prstGeom>
        </p:spPr>
        <p:txBody>
          <a:bodyPr vert="horz" lIns="91440" tIns="45720" rIns="91440" bIns="45720" rtlCol="0" anchor="b"/>
          <a:lstStyle>
            <a:lvl1pPr algn="r">
              <a:defRPr sz="1200"/>
            </a:lvl1pPr>
          </a:lstStyle>
          <a:p>
            <a:fld id="{0C55F563-2D45-405E-8E05-9ECFB99B7DDE}" type="slidenum">
              <a:rPr lang="en-AU" smtClean="0"/>
              <a:t>‹#›</a:t>
            </a:fld>
            <a:endParaRPr lang="en-AU"/>
          </a:p>
        </p:txBody>
      </p:sp>
    </p:spTree>
    <p:extLst>
      <p:ext uri="{BB962C8B-B14F-4D97-AF65-F5344CB8AC3E}">
        <p14:creationId xmlns:p14="http://schemas.microsoft.com/office/powerpoint/2010/main" val="24210901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7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1028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8526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372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88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3053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3964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580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3942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7BAF58B-3BE3-4BAA-9766-881DC051EE41}" type="slidenum">
              <a:rPr lang="en-US" altLang="en-US"/>
              <a:pPr>
                <a:defRPr/>
              </a:pPr>
              <a:t>‹#›</a:t>
            </a:fld>
            <a:endParaRPr lang="en-US" altLang="en-US"/>
          </a:p>
        </p:txBody>
      </p:sp>
    </p:spTree>
    <p:extLst>
      <p:ext uri="{BB962C8B-B14F-4D97-AF65-F5344CB8AC3E}">
        <p14:creationId xmlns:p14="http://schemas.microsoft.com/office/powerpoint/2010/main" val="128477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300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3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490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695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332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260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2191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6909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3/30/2016</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720146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14.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wmf"/><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4.vml"/><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2.png"/><Relationship Id="rId5" Type="http://schemas.openxmlformats.org/officeDocument/2006/relationships/oleObject" Target="../embeddings/oleObject10.bin"/><Relationship Id="rId10" Type="http://schemas.openxmlformats.org/officeDocument/2006/relationships/image" Target="../media/image55.gif"/><Relationship Id="rId4" Type="http://schemas.openxmlformats.org/officeDocument/2006/relationships/image" Target="../media/image51.png"/><Relationship Id="rId9" Type="http://schemas.openxmlformats.org/officeDocument/2006/relationships/image" Target="../media/image54.gif"/></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smtClean="0"/>
              <a:t>ELECTROMAGNETIC INDUCTION</a:t>
            </a:r>
            <a:endParaRPr lang="en-AU" sz="6600" dirty="0"/>
          </a:p>
        </p:txBody>
      </p:sp>
      <p:sp>
        <p:nvSpPr>
          <p:cNvPr id="5" name="Subtitle 4"/>
          <p:cNvSpPr>
            <a:spLocks noGrp="1"/>
          </p:cNvSpPr>
          <p:nvPr>
            <p:ph type="subTitle" idx="1"/>
          </p:nvPr>
        </p:nvSpPr>
        <p:spPr>
          <a:xfrm>
            <a:off x="1370693" y="4540469"/>
            <a:ext cx="9440034" cy="1474076"/>
          </a:xfrm>
        </p:spPr>
        <p:txBody>
          <a:bodyPr>
            <a:normAutofit/>
          </a:bodyPr>
          <a:lstStyle/>
          <a:p>
            <a:pPr algn="l"/>
            <a:r>
              <a:rPr lang="en-AU" sz="3600" dirty="0" smtClean="0"/>
              <a:t>Chapter 5.1</a:t>
            </a:r>
          </a:p>
          <a:p>
            <a:pPr algn="l"/>
            <a:r>
              <a:rPr lang="en-AU" sz="3600" dirty="0" smtClean="0"/>
              <a:t>Page 124 - 133</a:t>
            </a:r>
            <a:endParaRPr lang="en-AU" sz="3600" dirty="0"/>
          </a:p>
        </p:txBody>
      </p:sp>
    </p:spTree>
    <p:extLst>
      <p:ext uri="{BB962C8B-B14F-4D97-AF65-F5344CB8AC3E}">
        <p14:creationId xmlns:p14="http://schemas.microsoft.com/office/powerpoint/2010/main" val="1461412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spcBef>
                <a:spcPts val="0"/>
              </a:spcBef>
              <a:spcAft>
                <a:spcPts val="0"/>
              </a:spcAft>
              <a:buNone/>
            </a:pPr>
            <a:r>
              <a:rPr lang="en-AU" sz="2800" b="1" u="sng" dirty="0">
                <a:solidFill>
                  <a:srgbClr val="FFFF00"/>
                </a:solidFill>
              </a:rPr>
              <a:t>Example </a:t>
            </a:r>
            <a:r>
              <a:rPr lang="en-AU" sz="2800" b="1" u="sng" dirty="0" smtClean="0">
                <a:solidFill>
                  <a:srgbClr val="FFFF00"/>
                </a:solidFill>
              </a:rPr>
              <a:t>5.1c:</a:t>
            </a:r>
            <a:r>
              <a:rPr lang="en-AU" sz="2800" dirty="0" smtClean="0"/>
              <a:t> The </a:t>
            </a:r>
            <a:r>
              <a:rPr lang="en-AU" sz="2800" smtClean="0"/>
              <a:t>magnetic field </a:t>
            </a:r>
            <a:r>
              <a:rPr lang="en-AU" sz="2800" dirty="0" smtClean="0"/>
              <a:t>in the </a:t>
            </a:r>
          </a:p>
          <a:p>
            <a:pPr marL="0" indent="0">
              <a:spcBef>
                <a:spcPts val="0"/>
              </a:spcBef>
              <a:spcAft>
                <a:spcPts val="0"/>
              </a:spcAft>
              <a:buNone/>
            </a:pPr>
            <a:r>
              <a:rPr lang="en-AU" sz="2800" dirty="0" smtClean="0"/>
              <a:t>picture illustrated has a magnitude of </a:t>
            </a:r>
          </a:p>
          <a:p>
            <a:pPr marL="0" indent="0">
              <a:spcBef>
                <a:spcPts val="0"/>
              </a:spcBef>
              <a:spcAft>
                <a:spcPts val="0"/>
              </a:spcAft>
              <a:buNone/>
            </a:pPr>
            <a:r>
              <a:rPr lang="en-AU" sz="2800" dirty="0" smtClean="0"/>
              <a:t>2.8 × 10</a:t>
            </a:r>
            <a:r>
              <a:rPr lang="en-AU" sz="2800" baseline="30000" dirty="0" smtClean="0"/>
              <a:t>-5</a:t>
            </a:r>
            <a:r>
              <a:rPr lang="en-AU" sz="2800" dirty="0" smtClean="0"/>
              <a:t> T and its direction is horizontal </a:t>
            </a:r>
          </a:p>
          <a:p>
            <a:pPr marL="0" indent="0">
              <a:spcBef>
                <a:spcPts val="0"/>
              </a:spcBef>
              <a:spcAft>
                <a:spcPts val="0"/>
              </a:spcAft>
              <a:buNone/>
            </a:pPr>
            <a:r>
              <a:rPr lang="en-AU" sz="2800" dirty="0" smtClean="0"/>
              <a:t>and to the North. The coil illustrated has</a:t>
            </a:r>
          </a:p>
          <a:p>
            <a:pPr marL="0" indent="0">
              <a:spcBef>
                <a:spcPts val="0"/>
              </a:spcBef>
              <a:spcAft>
                <a:spcPts val="0"/>
              </a:spcAft>
              <a:buNone/>
            </a:pPr>
            <a:r>
              <a:rPr lang="en-AU" sz="2800" dirty="0" smtClean="0"/>
              <a:t>A radius of 25 cm. Calculate the total flux </a:t>
            </a:r>
          </a:p>
          <a:p>
            <a:pPr marL="0" indent="0">
              <a:spcBef>
                <a:spcPts val="0"/>
              </a:spcBef>
              <a:spcAft>
                <a:spcPts val="0"/>
              </a:spcAft>
              <a:buNone/>
            </a:pPr>
            <a:r>
              <a:rPr lang="en-AU" sz="2800" dirty="0" smtClean="0"/>
              <a:t>passing through the coil if;</a:t>
            </a:r>
          </a:p>
          <a:p>
            <a:pPr marL="514350" indent="-514350">
              <a:spcAft>
                <a:spcPts val="0"/>
              </a:spcAft>
              <a:buSzPct val="100000"/>
              <a:buAutoNum type="alphaLcParenR"/>
            </a:pPr>
            <a:r>
              <a:rPr lang="en-AU" sz="2800" dirty="0" smtClean="0"/>
              <a:t>The plane of the coil is at right angles </a:t>
            </a:r>
          </a:p>
          <a:p>
            <a:pPr marL="541338" indent="0">
              <a:spcBef>
                <a:spcPts val="0"/>
              </a:spcBef>
              <a:buSzPct val="100000"/>
              <a:buNone/>
            </a:pPr>
            <a:r>
              <a:rPr lang="en-AU" sz="2800" dirty="0" smtClean="0"/>
              <a:t>to the field.</a:t>
            </a:r>
          </a:p>
          <a:p>
            <a:pPr marL="514350" indent="-514350">
              <a:buSzPct val="100000"/>
              <a:buFont typeface="+mj-lt"/>
              <a:buAutoNum type="alphaLcParenR" startAt="2"/>
            </a:pPr>
            <a:r>
              <a:rPr lang="en-AU" sz="2800" dirty="0"/>
              <a:t>The plane of the coil is at </a:t>
            </a:r>
            <a:r>
              <a:rPr lang="en-AU" sz="2800" dirty="0" smtClean="0"/>
              <a:t>parallel </a:t>
            </a:r>
            <a:r>
              <a:rPr lang="en-AU" sz="2800" dirty="0"/>
              <a:t>to the </a:t>
            </a:r>
            <a:r>
              <a:rPr lang="en-AU" sz="2800" dirty="0" smtClean="0"/>
              <a:t>field</a:t>
            </a:r>
            <a:r>
              <a:rPr lang="en-AU" sz="2800" dirty="0"/>
              <a:t>.</a:t>
            </a:r>
          </a:p>
          <a:p>
            <a:pPr marL="514350" indent="-514350">
              <a:buSzPct val="100000"/>
              <a:buFont typeface="Wingdings 2" charset="2"/>
              <a:buAutoNum type="alphaLcParenR" startAt="2"/>
            </a:pPr>
            <a:r>
              <a:rPr lang="en-AU" sz="2800" dirty="0"/>
              <a:t>The plane of the coil is at </a:t>
            </a:r>
            <a:r>
              <a:rPr lang="en-AU" sz="2800" dirty="0" smtClean="0"/>
              <a:t>45</a:t>
            </a:r>
            <a:r>
              <a:rPr lang="en-AU" sz="2800" baseline="30000" dirty="0" smtClean="0"/>
              <a:t>o</a:t>
            </a:r>
            <a:r>
              <a:rPr lang="en-AU" sz="2800" dirty="0" smtClean="0"/>
              <a:t> to </a:t>
            </a:r>
            <a:r>
              <a:rPr lang="en-AU" sz="2800" dirty="0"/>
              <a:t>the </a:t>
            </a:r>
            <a:r>
              <a:rPr lang="en-AU" sz="2800" dirty="0" smtClean="0"/>
              <a:t>field.</a:t>
            </a:r>
          </a:p>
          <a:p>
            <a:pPr marL="514350" indent="-514350">
              <a:buSzPct val="100000"/>
              <a:buFont typeface="Wingdings 2" charset="2"/>
              <a:buAutoNum type="alphaLcParenR" startAt="2"/>
            </a:pPr>
            <a:r>
              <a:rPr lang="en-AU" sz="2800" dirty="0"/>
              <a:t>The plane of the coil is at </a:t>
            </a:r>
            <a:r>
              <a:rPr lang="en-AU" sz="2800" dirty="0" smtClean="0"/>
              <a:t>30</a:t>
            </a:r>
            <a:r>
              <a:rPr lang="en-AU" sz="2800" baseline="30000" dirty="0" smtClean="0"/>
              <a:t>o</a:t>
            </a:r>
            <a:r>
              <a:rPr lang="en-AU" sz="2800" dirty="0" smtClean="0"/>
              <a:t> </a:t>
            </a:r>
            <a:r>
              <a:rPr lang="en-AU" sz="2800" dirty="0"/>
              <a:t>to the field.</a:t>
            </a:r>
          </a:p>
          <a:p>
            <a:pPr marL="514350" indent="-514350">
              <a:buSzPct val="100000"/>
              <a:buFont typeface="Wingdings 2" charset="2"/>
              <a:buAutoNum type="alphaLcParenR" startAt="2"/>
            </a:pPr>
            <a:endParaRPr lang="en-AU" sz="2800" dirty="0"/>
          </a:p>
          <a:p>
            <a:pPr marL="514350" indent="-514350">
              <a:buAutoNum type="alphaLcParenR" startAt="2"/>
            </a:pPr>
            <a:endParaRPr lang="en-AU"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112" y="1000108"/>
            <a:ext cx="5076137" cy="3665198"/>
          </a:xfrm>
          <a:prstGeom prst="rect">
            <a:avLst/>
          </a:prstGeom>
          <a:solidFill>
            <a:schemeClr val="tx1"/>
          </a:solidFill>
        </p:spPr>
      </p:pic>
    </p:spTree>
    <p:extLst>
      <p:ext uri="{BB962C8B-B14F-4D97-AF65-F5344CB8AC3E}">
        <p14:creationId xmlns:p14="http://schemas.microsoft.com/office/powerpoint/2010/main" val="1468288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943466" cy="970450"/>
          </a:xfrm>
        </p:spPr>
        <p:txBody>
          <a:bodyPr/>
          <a:lstStyle/>
          <a:p>
            <a:pPr algn="l"/>
            <a:r>
              <a:rPr lang="en-AU" b="1" dirty="0" smtClean="0"/>
              <a:t>Electric Motor</a:t>
            </a:r>
            <a:endParaRPr lang="en-AU" b="1" dirty="0"/>
          </a:p>
        </p:txBody>
      </p:sp>
      <p:sp>
        <p:nvSpPr>
          <p:cNvPr id="3" name="Content Placeholder 2"/>
          <p:cNvSpPr>
            <a:spLocks noGrp="1"/>
          </p:cNvSpPr>
          <p:nvPr>
            <p:ph sz="quarter" idx="1"/>
          </p:nvPr>
        </p:nvSpPr>
        <p:spPr>
          <a:xfrm>
            <a:off x="324091" y="1145895"/>
            <a:ext cx="10943466" cy="4645306"/>
          </a:xfrm>
        </p:spPr>
        <p:txBody>
          <a:bodyPr>
            <a:normAutofit/>
          </a:bodyPr>
          <a:lstStyle/>
          <a:p>
            <a:pPr>
              <a:buNone/>
            </a:pPr>
            <a:r>
              <a:rPr lang="en-AU" sz="2800" dirty="0">
                <a:ea typeface="Tahoma" panose="020B0604030504040204" pitchFamily="34" charset="0"/>
                <a:cs typeface="Tahoma" panose="020B0604030504040204" pitchFamily="34" charset="0"/>
              </a:rPr>
              <a:t>Visual of a simple motor.</a:t>
            </a:r>
          </a:p>
          <a:p>
            <a:pPr>
              <a:buNone/>
            </a:pPr>
            <a:r>
              <a:rPr lang="en-AU" sz="2800" dirty="0">
                <a:ea typeface="Tahoma" panose="020B0604030504040204" pitchFamily="34" charset="0"/>
                <a:cs typeface="Tahoma" panose="020B0604030504040204" pitchFamily="34" charset="0"/>
              </a:rPr>
              <a:t>A current is passed through wires that are placed in a magnetic field. The perpendicular interaction between the field and the current creates a force. The direction of that force determines which way the coil turns.</a:t>
            </a:r>
          </a:p>
          <a:p>
            <a:pPr>
              <a:buNone/>
            </a:pPr>
            <a:endParaRPr lang="en-AU" sz="2800" dirty="0">
              <a:ea typeface="Tahoma" panose="020B0604030504040204" pitchFamily="34" charset="0"/>
              <a:cs typeface="Tahoma" panose="020B0604030504040204" pitchFamily="34" charset="0"/>
            </a:endParaRPr>
          </a:p>
          <a:p>
            <a:pPr>
              <a:buNone/>
            </a:pPr>
            <a:endParaRPr lang="en-AU" sz="2800" dirty="0">
              <a:ea typeface="Tahoma" panose="020B0604030504040204" pitchFamily="34" charset="0"/>
              <a:cs typeface="Tahoma" panose="020B0604030504040204" pitchFamily="34" charset="0"/>
            </a:endParaRPr>
          </a:p>
        </p:txBody>
      </p:sp>
      <p:pic>
        <p:nvPicPr>
          <p:cNvPr id="4" name="Picture 2" descr="http://www.quarkology.com/12-physics/93-motors-generators/images/93B-pic-simple-motor.png"/>
          <p:cNvPicPr>
            <a:picLocks noChangeAspect="1" noChangeArrowheads="1"/>
          </p:cNvPicPr>
          <p:nvPr/>
        </p:nvPicPr>
        <p:blipFill>
          <a:blip r:embed="rId2"/>
          <a:srcRect/>
          <a:stretch>
            <a:fillRect/>
          </a:stretch>
        </p:blipFill>
        <p:spPr bwMode="auto">
          <a:xfrm>
            <a:off x="3381387" y="3142702"/>
            <a:ext cx="4825063" cy="3715299"/>
          </a:xfrm>
          <a:prstGeom prst="rect">
            <a:avLst/>
          </a:prstGeom>
          <a:noFill/>
        </p:spPr>
      </p:pic>
    </p:spTree>
    <p:extLst>
      <p:ext uri="{BB962C8B-B14F-4D97-AF65-F5344CB8AC3E}">
        <p14:creationId xmlns:p14="http://schemas.microsoft.com/office/powerpoint/2010/main" val="332553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526777" cy="970450"/>
          </a:xfrm>
        </p:spPr>
        <p:txBody>
          <a:bodyPr/>
          <a:lstStyle/>
          <a:p>
            <a:pPr algn="l"/>
            <a:r>
              <a:rPr lang="en-AU" b="1" dirty="0" smtClean="0"/>
              <a:t>Electric Motor</a:t>
            </a:r>
            <a:endParaRPr lang="en-AU" b="1" dirty="0"/>
          </a:p>
        </p:txBody>
      </p:sp>
      <p:sp>
        <p:nvSpPr>
          <p:cNvPr id="3" name="Content Placeholder 2"/>
          <p:cNvSpPr>
            <a:spLocks noGrp="1"/>
          </p:cNvSpPr>
          <p:nvPr>
            <p:ph sz="quarter" idx="1"/>
          </p:nvPr>
        </p:nvSpPr>
        <p:spPr>
          <a:xfrm>
            <a:off x="5238743" y="845090"/>
            <a:ext cx="6602157" cy="5250910"/>
          </a:xfrm>
        </p:spPr>
        <p:txBody>
          <a:bodyPr>
            <a:noAutofit/>
          </a:bodyPr>
          <a:lstStyle/>
          <a:p>
            <a:pPr>
              <a:buNone/>
            </a:pPr>
            <a:r>
              <a:rPr lang="en-AU" sz="2800" dirty="0" smtClean="0">
                <a:cs typeface="Tahoma" pitchFamily="34" charset="0"/>
              </a:rPr>
              <a:t>Determining </a:t>
            </a:r>
            <a:r>
              <a:rPr lang="en-AU" sz="2800" dirty="0">
                <a:cs typeface="Tahoma" pitchFamily="34" charset="0"/>
              </a:rPr>
              <a:t>the direction of rotation of this simple motor.</a:t>
            </a:r>
          </a:p>
          <a:p>
            <a:pPr>
              <a:buNone/>
            </a:pPr>
            <a:endParaRPr lang="en-AU" sz="2800" dirty="0" smtClean="0">
              <a:cs typeface="Tahoma" pitchFamily="34" charset="0"/>
            </a:endParaRPr>
          </a:p>
          <a:p>
            <a:pPr>
              <a:buNone/>
            </a:pPr>
            <a:r>
              <a:rPr lang="en-AU" sz="2800" dirty="0" smtClean="0">
                <a:cs typeface="Tahoma" pitchFamily="34" charset="0"/>
              </a:rPr>
              <a:t>Step </a:t>
            </a:r>
            <a:r>
              <a:rPr lang="en-AU" sz="2800" dirty="0">
                <a:cs typeface="Tahoma" pitchFamily="34" charset="0"/>
              </a:rPr>
              <a:t>1: Find the direction of the magnetic field.</a:t>
            </a:r>
          </a:p>
          <a:p>
            <a:pPr>
              <a:buNone/>
            </a:pPr>
            <a:r>
              <a:rPr lang="en-AU" sz="2800" dirty="0">
                <a:cs typeface="Tahoma" pitchFamily="34" charset="0"/>
              </a:rPr>
              <a:t>Step 2: Find the direction of the current in the wire.</a:t>
            </a:r>
          </a:p>
          <a:p>
            <a:pPr>
              <a:buNone/>
            </a:pPr>
            <a:r>
              <a:rPr lang="en-AU" sz="2800" dirty="0">
                <a:cs typeface="Tahoma" pitchFamily="34" charset="0"/>
              </a:rPr>
              <a:t>Step 3: Using the right hand rule determine the direction of the force in the wire and hence the rotation of the coil.</a:t>
            </a:r>
          </a:p>
          <a:p>
            <a:pPr>
              <a:buNone/>
            </a:pPr>
            <a:endParaRPr lang="en-AU" sz="2800" dirty="0">
              <a:cs typeface="Tahoma" pitchFamily="34" charset="0"/>
            </a:endParaRPr>
          </a:p>
        </p:txBody>
      </p:sp>
      <p:pic>
        <p:nvPicPr>
          <p:cNvPr id="44034" name="Picture 2" descr="http://library.thinkquest.org/15433/unit6/motor1.gif"/>
          <p:cNvPicPr>
            <a:picLocks noChangeAspect="1" noChangeArrowheads="1"/>
          </p:cNvPicPr>
          <p:nvPr/>
        </p:nvPicPr>
        <p:blipFill>
          <a:blip r:embed="rId2"/>
          <a:srcRect/>
          <a:stretch>
            <a:fillRect/>
          </a:stretch>
        </p:blipFill>
        <p:spPr bwMode="auto">
          <a:xfrm>
            <a:off x="365347" y="845090"/>
            <a:ext cx="4809677" cy="3045576"/>
          </a:xfrm>
          <a:prstGeom prst="rect">
            <a:avLst/>
          </a:prstGeom>
          <a:noFill/>
        </p:spPr>
      </p:pic>
      <p:sp>
        <p:nvSpPr>
          <p:cNvPr id="6" name="Content Placeholder 2"/>
          <p:cNvSpPr txBox="1">
            <a:spLocks/>
          </p:cNvSpPr>
          <p:nvPr/>
        </p:nvSpPr>
        <p:spPr>
          <a:xfrm>
            <a:off x="419288" y="4071942"/>
            <a:ext cx="2067991" cy="2198059"/>
          </a:xfrm>
          <a:prstGeom prst="rect">
            <a:avLst/>
          </a:prstGeom>
          <a:solidFill>
            <a:schemeClr val="bg1">
              <a:lumMod val="50000"/>
              <a:lumOff val="50000"/>
            </a:schemeClr>
          </a:solidFill>
        </p:spPr>
        <p:txBody>
          <a:bodyPr vert="horz">
            <a:noAutofit/>
          </a:bodyPr>
          <a:lstStyle/>
          <a:p>
            <a:pPr marL="320040" indent="-320040" defTabSz="914400">
              <a:spcBef>
                <a:spcPts val="700"/>
              </a:spcBef>
              <a:buClr>
                <a:schemeClr val="accent2"/>
              </a:buClr>
              <a:buSzPct val="60000"/>
              <a:defRPr/>
            </a:pPr>
            <a:r>
              <a:rPr lang="en-AU" sz="2800" u="sng" dirty="0">
                <a:solidFill>
                  <a:srgbClr val="FFFF00"/>
                </a:solidFill>
                <a:cs typeface="Tahoma" pitchFamily="34" charset="0"/>
              </a:rPr>
              <a:t>For wire AB</a:t>
            </a:r>
          </a:p>
          <a:p>
            <a:pPr marL="320040" indent="-320040" defTabSz="914400">
              <a:spcBef>
                <a:spcPts val="700"/>
              </a:spcBef>
              <a:buClr>
                <a:schemeClr val="accent2"/>
              </a:buClr>
              <a:buSzPct val="60000"/>
              <a:defRPr/>
            </a:pPr>
            <a:r>
              <a:rPr lang="en-AU" sz="2800" dirty="0">
                <a:solidFill>
                  <a:srgbClr val="FFFF00"/>
                </a:solidFill>
                <a:cs typeface="Tahoma" pitchFamily="34" charset="0"/>
              </a:rPr>
              <a:t>Field </a:t>
            </a:r>
            <a:r>
              <a:rPr lang="en-AU" sz="2800" dirty="0">
                <a:solidFill>
                  <a:srgbClr val="FFFF00"/>
                </a:solidFill>
                <a:cs typeface="Tahoma" pitchFamily="34" charset="0"/>
                <a:sym typeface="Symbol"/>
              </a:rPr>
              <a:t></a:t>
            </a:r>
            <a:r>
              <a:rPr lang="en-AU" sz="2800" dirty="0">
                <a:solidFill>
                  <a:srgbClr val="FFFF00"/>
                </a:solidFill>
                <a:cs typeface="Tahoma" pitchFamily="34" charset="0"/>
              </a:rPr>
              <a:t>  </a:t>
            </a:r>
          </a:p>
          <a:p>
            <a:pPr marL="320040" indent="-320040" defTabSz="914400">
              <a:spcBef>
                <a:spcPts val="700"/>
              </a:spcBef>
              <a:buClr>
                <a:schemeClr val="accent2"/>
              </a:buClr>
              <a:buSzPct val="60000"/>
              <a:defRPr/>
            </a:pPr>
            <a:r>
              <a:rPr lang="en-AU" sz="2800" dirty="0">
                <a:solidFill>
                  <a:srgbClr val="FFFF00"/>
                </a:solidFill>
                <a:cs typeface="Tahoma" pitchFamily="34" charset="0"/>
              </a:rPr>
              <a:t>Current  ●</a:t>
            </a:r>
          </a:p>
          <a:p>
            <a:pPr marL="320040" indent="-320040" defTabSz="914400">
              <a:spcBef>
                <a:spcPts val="700"/>
              </a:spcBef>
              <a:buClr>
                <a:schemeClr val="accent2"/>
              </a:buClr>
              <a:buSzPct val="60000"/>
              <a:defRPr/>
            </a:pPr>
            <a:r>
              <a:rPr lang="en-AU" sz="2800" dirty="0">
                <a:solidFill>
                  <a:srgbClr val="FFFF00"/>
                </a:solidFill>
                <a:cs typeface="Tahoma" pitchFamily="34" charset="0"/>
              </a:rPr>
              <a:t>Force  </a:t>
            </a:r>
            <a:r>
              <a:rPr lang="en-AU" sz="2800" dirty="0">
                <a:solidFill>
                  <a:srgbClr val="FFFF00"/>
                </a:solidFill>
                <a:cs typeface="Tahoma" pitchFamily="34" charset="0"/>
                <a:sym typeface="Symbol"/>
              </a:rPr>
              <a:t></a:t>
            </a:r>
            <a:endParaRPr lang="en-AU" sz="2800" dirty="0">
              <a:solidFill>
                <a:srgbClr val="FFFF00"/>
              </a:solidFill>
              <a:cs typeface="Tahoma" pitchFamily="34" charset="0"/>
            </a:endParaRPr>
          </a:p>
        </p:txBody>
      </p:sp>
      <p:grpSp>
        <p:nvGrpSpPr>
          <p:cNvPr id="4" name="Group 3"/>
          <p:cNvGrpSpPr/>
          <p:nvPr/>
        </p:nvGrpSpPr>
        <p:grpSpPr>
          <a:xfrm>
            <a:off x="1084023" y="1014927"/>
            <a:ext cx="2525104" cy="1772252"/>
            <a:chOff x="1906662" y="2071678"/>
            <a:chExt cx="2525104" cy="1772252"/>
          </a:xfrm>
        </p:grpSpPr>
        <p:sp>
          <p:nvSpPr>
            <p:cNvPr id="7" name="TextBox 6"/>
            <p:cNvSpPr txBox="1"/>
            <p:nvPr/>
          </p:nvSpPr>
          <p:spPr>
            <a:xfrm>
              <a:off x="1906662" y="3298266"/>
              <a:ext cx="38504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A</a:t>
              </a:r>
            </a:p>
          </p:txBody>
        </p:sp>
        <p:sp>
          <p:nvSpPr>
            <p:cNvPr id="8" name="TextBox 7"/>
            <p:cNvSpPr txBox="1"/>
            <p:nvPr/>
          </p:nvSpPr>
          <p:spPr>
            <a:xfrm>
              <a:off x="3309918" y="2071678"/>
              <a:ext cx="35298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B</a:t>
              </a:r>
            </a:p>
          </p:txBody>
        </p:sp>
        <p:sp>
          <p:nvSpPr>
            <p:cNvPr id="9" name="TextBox 8"/>
            <p:cNvSpPr txBox="1"/>
            <p:nvPr/>
          </p:nvSpPr>
          <p:spPr>
            <a:xfrm>
              <a:off x="4051534" y="2084807"/>
              <a:ext cx="38023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C</a:t>
              </a:r>
            </a:p>
          </p:txBody>
        </p:sp>
        <p:sp>
          <p:nvSpPr>
            <p:cNvPr id="10" name="TextBox 9"/>
            <p:cNvSpPr txBox="1"/>
            <p:nvPr/>
          </p:nvSpPr>
          <p:spPr>
            <a:xfrm>
              <a:off x="3571127" y="3443820"/>
              <a:ext cx="396262" cy="400110"/>
            </a:xfrm>
            <a:prstGeom prst="rect">
              <a:avLst/>
            </a:prstGeom>
            <a:noFill/>
          </p:spPr>
          <p:txBody>
            <a:bodyPr wrap="none" rtlCol="0">
              <a:spAutoFit/>
            </a:bodyPr>
            <a:lstStyle/>
            <a:p>
              <a:r>
                <a:rPr lang="en-AU" sz="2000" b="1" dirty="0">
                  <a:solidFill>
                    <a:srgbClr val="00B050"/>
                  </a:solidFill>
                  <a:effectLst>
                    <a:outerShdw blurRad="38100" dist="38100" dir="2700000" algn="tl">
                      <a:srgbClr val="000000">
                        <a:alpha val="43137"/>
                      </a:srgbClr>
                    </a:outerShdw>
                  </a:effectLst>
                </a:rPr>
                <a:t>D</a:t>
              </a:r>
            </a:p>
          </p:txBody>
        </p:sp>
      </p:grpSp>
      <p:sp>
        <p:nvSpPr>
          <p:cNvPr id="11" name="Content Placeholder 2"/>
          <p:cNvSpPr txBox="1">
            <a:spLocks/>
          </p:cNvSpPr>
          <p:nvPr/>
        </p:nvSpPr>
        <p:spPr>
          <a:xfrm>
            <a:off x="2840262" y="4071942"/>
            <a:ext cx="2148428" cy="2198059"/>
          </a:xfrm>
          <a:prstGeom prst="rect">
            <a:avLst/>
          </a:prstGeom>
          <a:solidFill>
            <a:schemeClr val="bg1">
              <a:lumMod val="75000"/>
              <a:lumOff val="25000"/>
            </a:schemeClr>
          </a:solidFill>
        </p:spPr>
        <p:txBody>
          <a:bodyPr vert="horz">
            <a:noAutofit/>
          </a:bodyPr>
          <a:lstStyle/>
          <a:p>
            <a:pPr marL="320040" indent="-320040" defTabSz="914400">
              <a:spcBef>
                <a:spcPts val="700"/>
              </a:spcBef>
              <a:buClr>
                <a:schemeClr val="accent2"/>
              </a:buClr>
              <a:buSzPct val="60000"/>
              <a:defRPr/>
            </a:pPr>
            <a:r>
              <a:rPr lang="en-AU" sz="2800" u="sng" dirty="0">
                <a:solidFill>
                  <a:srgbClr val="92D050"/>
                </a:solidFill>
                <a:cs typeface="Tahoma" pitchFamily="34" charset="0"/>
              </a:rPr>
              <a:t>For wire CD</a:t>
            </a:r>
          </a:p>
          <a:p>
            <a:pPr marL="320040" indent="-320040" defTabSz="914400">
              <a:spcBef>
                <a:spcPts val="700"/>
              </a:spcBef>
              <a:buClr>
                <a:schemeClr val="accent2"/>
              </a:buClr>
              <a:buSzPct val="60000"/>
              <a:defRPr/>
            </a:pPr>
            <a:r>
              <a:rPr lang="en-AU" sz="2800" dirty="0">
                <a:solidFill>
                  <a:srgbClr val="92D050"/>
                </a:solidFill>
                <a:cs typeface="Tahoma" pitchFamily="34" charset="0"/>
              </a:rPr>
              <a:t>Field </a:t>
            </a:r>
            <a:r>
              <a:rPr lang="en-AU" sz="2800" dirty="0">
                <a:solidFill>
                  <a:srgbClr val="92D050"/>
                </a:solidFill>
                <a:cs typeface="Tahoma" pitchFamily="34" charset="0"/>
                <a:sym typeface="Symbol"/>
              </a:rPr>
              <a:t></a:t>
            </a:r>
            <a:r>
              <a:rPr lang="en-AU" sz="2800" dirty="0">
                <a:solidFill>
                  <a:srgbClr val="92D050"/>
                </a:solidFill>
                <a:cs typeface="Tahoma" pitchFamily="34" charset="0"/>
              </a:rPr>
              <a:t>  </a:t>
            </a:r>
          </a:p>
          <a:p>
            <a:pPr marL="320040" indent="-320040" defTabSz="914400">
              <a:spcBef>
                <a:spcPts val="700"/>
              </a:spcBef>
              <a:buClr>
                <a:schemeClr val="accent2"/>
              </a:buClr>
              <a:buSzPct val="60000"/>
              <a:defRPr/>
            </a:pPr>
            <a:r>
              <a:rPr lang="en-AU" sz="2800" dirty="0">
                <a:solidFill>
                  <a:srgbClr val="92D050"/>
                </a:solidFill>
                <a:cs typeface="Tahoma" pitchFamily="34" charset="0"/>
              </a:rPr>
              <a:t>Current  </a:t>
            </a:r>
            <a:r>
              <a:rPr lang="en-AU" sz="2800" dirty="0" smtClean="0">
                <a:solidFill>
                  <a:srgbClr val="92D050"/>
                </a:solidFill>
                <a:cs typeface="Tahoma" pitchFamily="34" charset="0"/>
              </a:rPr>
              <a:t>×</a:t>
            </a:r>
            <a:endParaRPr lang="en-AU" sz="2800" dirty="0">
              <a:solidFill>
                <a:srgbClr val="92D050"/>
              </a:solidFill>
              <a:cs typeface="Tahoma" pitchFamily="34" charset="0"/>
            </a:endParaRPr>
          </a:p>
          <a:p>
            <a:pPr marL="320040" indent="-320040" defTabSz="914400">
              <a:spcBef>
                <a:spcPts val="700"/>
              </a:spcBef>
              <a:buClr>
                <a:schemeClr val="accent2"/>
              </a:buClr>
              <a:buSzPct val="60000"/>
              <a:defRPr/>
            </a:pPr>
            <a:r>
              <a:rPr lang="en-AU" sz="2800" dirty="0">
                <a:solidFill>
                  <a:srgbClr val="92D050"/>
                </a:solidFill>
                <a:cs typeface="Tahoma" pitchFamily="34" charset="0"/>
              </a:rPr>
              <a:t>Force  </a:t>
            </a:r>
            <a:r>
              <a:rPr lang="en-AU" sz="2800" dirty="0">
                <a:solidFill>
                  <a:srgbClr val="92D050"/>
                </a:solidFill>
                <a:cs typeface="Tahoma" pitchFamily="34" charset="0"/>
                <a:sym typeface="Symbol"/>
              </a:rPr>
              <a:t></a:t>
            </a:r>
            <a:endParaRPr lang="en-AU" sz="2800" dirty="0">
              <a:solidFill>
                <a:srgbClr val="92D050"/>
              </a:solidFill>
              <a:cs typeface="Tahoma" pitchFamily="34" charset="0"/>
            </a:endParaRPr>
          </a:p>
        </p:txBody>
      </p:sp>
      <p:sp>
        <p:nvSpPr>
          <p:cNvPr id="12" name="TextBox 11"/>
          <p:cNvSpPr txBox="1"/>
          <p:nvPr/>
        </p:nvSpPr>
        <p:spPr>
          <a:xfrm>
            <a:off x="419288" y="6270001"/>
            <a:ext cx="4911024" cy="523220"/>
          </a:xfrm>
          <a:prstGeom prst="rect">
            <a:avLst/>
          </a:prstGeom>
          <a:noFill/>
        </p:spPr>
        <p:txBody>
          <a:bodyPr wrap="none" rtlCol="0">
            <a:spAutoFit/>
          </a:bodyPr>
          <a:lstStyle/>
          <a:p>
            <a:r>
              <a:rPr lang="en-AU" sz="2800" dirty="0"/>
              <a:t>Hence coil is turning clockwise</a:t>
            </a:r>
          </a:p>
        </p:txBody>
      </p:sp>
    </p:spTree>
    <p:extLst>
      <p:ext uri="{BB962C8B-B14F-4D97-AF65-F5344CB8AC3E}">
        <p14:creationId xmlns:p14="http://schemas.microsoft.com/office/powerpoint/2010/main" val="34637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920316" cy="970450"/>
          </a:xfrm>
        </p:spPr>
        <p:txBody>
          <a:bodyPr/>
          <a:lstStyle/>
          <a:p>
            <a:pPr algn="l"/>
            <a:r>
              <a:rPr lang="en-AU" b="1" dirty="0" smtClean="0"/>
              <a:t>Electric Motor</a:t>
            </a:r>
            <a:endParaRPr lang="en-AU" b="1" dirty="0"/>
          </a:p>
        </p:txBody>
      </p:sp>
      <p:sp>
        <p:nvSpPr>
          <p:cNvPr id="3" name="Content Placeholder 2"/>
          <p:cNvSpPr>
            <a:spLocks noGrp="1"/>
          </p:cNvSpPr>
          <p:nvPr>
            <p:ph sz="quarter" idx="1"/>
          </p:nvPr>
        </p:nvSpPr>
        <p:spPr>
          <a:xfrm>
            <a:off x="347241" y="1088021"/>
            <a:ext cx="10920316" cy="4703180"/>
          </a:xfrm>
        </p:spPr>
        <p:txBody>
          <a:bodyPr>
            <a:normAutofit/>
          </a:bodyPr>
          <a:lstStyle/>
          <a:p>
            <a:pPr>
              <a:buNone/>
            </a:pPr>
            <a:r>
              <a:rPr lang="en-AU" sz="2800" b="1" u="sng" dirty="0" smtClean="0">
                <a:solidFill>
                  <a:srgbClr val="FFFF00"/>
                </a:solidFill>
              </a:rPr>
              <a:t>Example 5.4a:</a:t>
            </a:r>
            <a:r>
              <a:rPr lang="en-AU" sz="2800" b="1" dirty="0" smtClean="0">
                <a:solidFill>
                  <a:srgbClr val="FFFF00"/>
                </a:solidFill>
              </a:rPr>
              <a:t> </a:t>
            </a:r>
            <a:r>
              <a:rPr lang="en-AU" sz="2800" dirty="0" smtClean="0"/>
              <a:t>A 0.2 m length of wire through which a current of 2.5 A is flowing, experiences a total force of 5 x 10-2 N vertically downwards when at right angles to a magnetic field.</a:t>
            </a:r>
          </a:p>
          <a:p>
            <a:pPr marL="514350" indent="-514350">
              <a:buClrTx/>
              <a:buSzPct val="100000"/>
              <a:buAutoNum type="alphaLcParenR"/>
            </a:pPr>
            <a:r>
              <a:rPr lang="en-AU" sz="2800" dirty="0" smtClean="0"/>
              <a:t>Draw a diagram showing the orientation of the field, current and the force.</a:t>
            </a:r>
          </a:p>
          <a:p>
            <a:pPr marL="514350" indent="-514350">
              <a:buClrTx/>
              <a:buSzPct val="100000"/>
              <a:buAutoNum type="alphaLcParenR"/>
            </a:pPr>
            <a:r>
              <a:rPr lang="en-AU" sz="2800" dirty="0" smtClean="0"/>
              <a:t>Determine the magnitude of the magnetic field strength. </a:t>
            </a:r>
          </a:p>
          <a:p>
            <a:pPr marL="514350" indent="-514350">
              <a:buClrTx/>
              <a:buSzPct val="100000"/>
              <a:buAutoNum type="alphaLcParenR"/>
            </a:pPr>
            <a:r>
              <a:rPr lang="en-AU" sz="2800" dirty="0" smtClean="0"/>
              <a:t>How could the force be increased?</a:t>
            </a:r>
            <a:endParaRPr lang="en-AU" sz="2800" dirty="0"/>
          </a:p>
        </p:txBody>
      </p:sp>
    </p:spTree>
    <p:extLst>
      <p:ext uri="{BB962C8B-B14F-4D97-AF65-F5344CB8AC3E}">
        <p14:creationId xmlns:p14="http://schemas.microsoft.com/office/powerpoint/2010/main" val="32350636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DC Motors</a:t>
            </a:r>
            <a:endParaRPr lang="en-AU" b="1" dirty="0"/>
          </a:p>
        </p:txBody>
      </p:sp>
      <p:sp>
        <p:nvSpPr>
          <p:cNvPr id="3" name="Content Placeholder 2"/>
          <p:cNvSpPr>
            <a:spLocks noGrp="1"/>
          </p:cNvSpPr>
          <p:nvPr>
            <p:ph idx="1"/>
          </p:nvPr>
        </p:nvSpPr>
        <p:spPr>
          <a:xfrm>
            <a:off x="450026" y="1021267"/>
            <a:ext cx="11298277" cy="5167330"/>
          </a:xfrm>
        </p:spPr>
        <p:txBody>
          <a:bodyPr>
            <a:normAutofit/>
          </a:bodyPr>
          <a:lstStyle/>
          <a:p>
            <a:pPr marL="0" indent="0">
              <a:buNone/>
            </a:pPr>
            <a:r>
              <a:rPr lang="en-AU" sz="2800" dirty="0"/>
              <a:t>When a coil is in position 1 (as shown in the figure below), the forces will make it rotate. As the coil rotates (position 2) the forces remain unchanged in size and direction. This is because the magnetic field and the current in the wire are still the same size and in the same direction. However, their lines of action are closer to the axle, so they have less turning effect (Torque). </a:t>
            </a:r>
          </a:p>
        </p:txBody>
      </p:sp>
      <p:pic>
        <p:nvPicPr>
          <p:cNvPr id="312322" name="Picture 2"/>
          <p:cNvPicPr>
            <a:picLocks noChangeAspect="1" noChangeArrowheads="1"/>
          </p:cNvPicPr>
          <p:nvPr/>
        </p:nvPicPr>
        <p:blipFill>
          <a:blip r:embed="rId2"/>
          <a:stretch>
            <a:fillRect/>
          </a:stretch>
        </p:blipFill>
        <p:spPr bwMode="auto">
          <a:xfrm>
            <a:off x="581506" y="3737901"/>
            <a:ext cx="11217497" cy="3120099"/>
          </a:xfrm>
          <a:prstGeom prst="rect">
            <a:avLst/>
          </a:prstGeom>
          <a:noFill/>
          <a:ln w="9525">
            <a:noFill/>
            <a:miter lim="800000"/>
            <a:headEnd/>
            <a:tailEnd/>
          </a:ln>
          <a:effectLst/>
        </p:spPr>
      </p:pic>
    </p:spTree>
    <p:extLst>
      <p:ext uri="{BB962C8B-B14F-4D97-AF65-F5344CB8AC3E}">
        <p14:creationId xmlns:p14="http://schemas.microsoft.com/office/powerpoint/2010/main" val="316824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DC Motors</a:t>
            </a:r>
            <a:endParaRPr lang="en-AU" b="1" dirty="0"/>
          </a:p>
        </p:txBody>
      </p:sp>
      <p:sp>
        <p:nvSpPr>
          <p:cNvPr id="3" name="Content Placeholder 2"/>
          <p:cNvSpPr>
            <a:spLocks noGrp="1"/>
          </p:cNvSpPr>
          <p:nvPr>
            <p:ph idx="1"/>
          </p:nvPr>
        </p:nvSpPr>
        <p:spPr>
          <a:xfrm>
            <a:off x="335665" y="928670"/>
            <a:ext cx="11296891" cy="5167330"/>
          </a:xfrm>
        </p:spPr>
        <p:txBody>
          <a:bodyPr>
            <a:normAutofit/>
          </a:bodyPr>
          <a:lstStyle/>
          <a:p>
            <a:pPr marL="0" indent="0">
              <a:buNone/>
            </a:pPr>
            <a:r>
              <a:rPr lang="en-AU" sz="2800" dirty="0"/>
              <a:t>When the coil reaches position 3, at right angles to the magnetic field, the forces are still unchanged in size and direction, but in this case the lines of action of the forces pass through the axle and have no turning effect. Since the coil was already moving before it got to position 3, the momentum of its rotation will carry it beyond position 3 to position 4(a). In position 4(a) the current is still travelling in the same direction, so in this position the forces will act to bring the coil back to position 3.</a:t>
            </a:r>
          </a:p>
        </p:txBody>
      </p:sp>
      <p:pic>
        <p:nvPicPr>
          <p:cNvPr id="4" name="Picture 3" descr="DC Motor 1.jpg"/>
          <p:cNvPicPr>
            <a:picLocks noChangeAspect="1"/>
          </p:cNvPicPr>
          <p:nvPr/>
        </p:nvPicPr>
        <p:blipFill>
          <a:blip r:embed="rId2"/>
          <a:stretch>
            <a:fillRect/>
          </a:stretch>
        </p:blipFill>
        <p:spPr>
          <a:xfrm>
            <a:off x="0" y="4178459"/>
            <a:ext cx="12192000" cy="2523281"/>
          </a:xfrm>
          <a:prstGeom prst="rect">
            <a:avLst/>
          </a:prstGeom>
        </p:spPr>
      </p:pic>
    </p:spTree>
    <p:extLst>
      <p:ext uri="{BB962C8B-B14F-4D97-AF65-F5344CB8AC3E}">
        <p14:creationId xmlns:p14="http://schemas.microsoft.com/office/powerpoint/2010/main" val="3519095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DC Motors</a:t>
            </a:r>
            <a:endParaRPr lang="en-AU" b="1" dirty="0"/>
          </a:p>
        </p:txBody>
      </p:sp>
      <p:sp>
        <p:nvSpPr>
          <p:cNvPr id="3" name="Content Placeholder 2"/>
          <p:cNvSpPr>
            <a:spLocks noGrp="1"/>
          </p:cNvSpPr>
          <p:nvPr>
            <p:ph idx="1"/>
          </p:nvPr>
        </p:nvSpPr>
        <p:spPr>
          <a:xfrm>
            <a:off x="335666" y="928670"/>
            <a:ext cx="11215868" cy="5167330"/>
          </a:xfrm>
        </p:spPr>
        <p:txBody>
          <a:bodyPr>
            <a:normAutofit/>
          </a:bodyPr>
          <a:lstStyle/>
          <a:p>
            <a:pPr marL="0" indent="0">
              <a:buNone/>
            </a:pPr>
            <a:r>
              <a:rPr lang="en-AU" sz="2800" dirty="0"/>
              <a:t>If this was the design of a DC motor, the coil would turn 90° and then stop</a:t>
            </a:r>
            <a:r>
              <a:rPr lang="en-AU" sz="2800" dirty="0" smtClean="0"/>
              <a:t>!</a:t>
            </a:r>
          </a:p>
          <a:p>
            <a:pPr marL="0" indent="0">
              <a:buNone/>
            </a:pPr>
            <a:endParaRPr lang="en-AU" sz="2800" dirty="0"/>
          </a:p>
          <a:p>
            <a:pPr marL="0" indent="0">
              <a:buNone/>
            </a:pPr>
            <a:r>
              <a:rPr lang="en-AU" sz="2800" dirty="0"/>
              <a:t>If the coil was in position 3 when the battery was first connected, the coil would not even move. So, if the motor is to continue to turn, it needs to be modified when the coil reaches position 3. If the direction of the forces can be reversed at this point, as shown in position 4(b), the forces will make the coil continue to turn for another 180</a:t>
            </a:r>
            <a:r>
              <a:rPr lang="en-AU" sz="2800" baseline="30000" dirty="0"/>
              <a:t>o</a:t>
            </a:r>
            <a:r>
              <a:rPr lang="en-AU" sz="2800" dirty="0"/>
              <a:t>. The coil will then be in the opposite position to that shown for position 3. The current is again reversed to complete the rotation.</a:t>
            </a:r>
          </a:p>
        </p:txBody>
      </p:sp>
    </p:spTree>
    <p:extLst>
      <p:ext uri="{BB962C8B-B14F-4D97-AF65-F5344CB8AC3E}">
        <p14:creationId xmlns:p14="http://schemas.microsoft.com/office/powerpoint/2010/main" val="3628549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smtClean="0"/>
              <a:t>DC Motors</a:t>
            </a:r>
            <a:endParaRPr lang="en-AU" b="1" dirty="0"/>
          </a:p>
        </p:txBody>
      </p:sp>
      <p:sp>
        <p:nvSpPr>
          <p:cNvPr id="3" name="Content Placeholder 2"/>
          <p:cNvSpPr>
            <a:spLocks noGrp="1"/>
          </p:cNvSpPr>
          <p:nvPr>
            <p:ph idx="1"/>
          </p:nvPr>
        </p:nvSpPr>
        <p:spPr>
          <a:xfrm>
            <a:off x="347241" y="785794"/>
            <a:ext cx="11377913" cy="2000264"/>
          </a:xfrm>
        </p:spPr>
        <p:txBody>
          <a:bodyPr>
            <a:normAutofit/>
          </a:bodyPr>
          <a:lstStyle/>
          <a:p>
            <a:pPr marL="0" indent="0">
              <a:buNone/>
            </a:pPr>
            <a:r>
              <a:rPr lang="en-AU" sz="2800" dirty="0"/>
              <a:t>The current needs to be reversed twice every rotation when the coil is at right angles to the magnetic field. This reversal is done with a </a:t>
            </a:r>
            <a:r>
              <a:rPr lang="en-AU" sz="2800" b="1" dirty="0" err="1"/>
              <a:t>commutator</a:t>
            </a:r>
            <a:r>
              <a:rPr lang="en-AU" sz="2800" b="1" dirty="0"/>
              <a:t>. The </a:t>
            </a:r>
            <a:r>
              <a:rPr lang="en-AU" sz="2800" b="1" dirty="0" err="1"/>
              <a:t>commutator</a:t>
            </a:r>
            <a:r>
              <a:rPr lang="en-AU" sz="2800" b="1" dirty="0"/>
              <a:t> </a:t>
            </a:r>
            <a:r>
              <a:rPr lang="en-AU" sz="2800" dirty="0"/>
              <a:t>consists of two semicircular metal pieces attached to the axle, with a small insulating space between their ends.</a:t>
            </a:r>
          </a:p>
        </p:txBody>
      </p:sp>
      <p:sp>
        <p:nvSpPr>
          <p:cNvPr id="313346" name="AutoShape 2"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13348" name="AutoShape 4"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313350" name="AutoShape 6" descr="http://i1-news.softpedia-static.com/images/news2/How-Brushless-DC-Motors-Work-3.jpg"/>
          <p:cNvSpPr>
            <a:spLocks noChangeAspect="1" noChangeArrowheads="1"/>
          </p:cNvSpPr>
          <p:nvPr/>
        </p:nvSpPr>
        <p:spPr bwMode="auto">
          <a:xfrm>
            <a:off x="1679575" y="-2027238"/>
            <a:ext cx="4343400" cy="42291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7" name="Picture 6" descr="Split Flow.gif"/>
          <p:cNvPicPr>
            <a:picLocks noChangeAspect="1"/>
          </p:cNvPicPr>
          <p:nvPr/>
        </p:nvPicPr>
        <p:blipFill>
          <a:blip r:embed="rId2"/>
          <a:stretch>
            <a:fillRect/>
          </a:stretch>
        </p:blipFill>
        <p:spPr>
          <a:xfrm>
            <a:off x="5381620" y="2569123"/>
            <a:ext cx="5718502" cy="4288878"/>
          </a:xfrm>
          <a:prstGeom prst="rect">
            <a:avLst/>
          </a:prstGeom>
        </p:spPr>
      </p:pic>
      <p:cxnSp>
        <p:nvCxnSpPr>
          <p:cNvPr id="9" name="Straight Arrow Connector 8"/>
          <p:cNvCxnSpPr/>
          <p:nvPr/>
        </p:nvCxnSpPr>
        <p:spPr bwMode="auto">
          <a:xfrm>
            <a:off x="4810116" y="5929330"/>
            <a:ext cx="1143008" cy="21431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1" name="Content Placeholder 2"/>
          <p:cNvSpPr txBox="1">
            <a:spLocks/>
          </p:cNvSpPr>
          <p:nvPr/>
        </p:nvSpPr>
        <p:spPr bwMode="auto">
          <a:xfrm>
            <a:off x="2627453" y="5715016"/>
            <a:ext cx="2182663" cy="952002"/>
          </a:xfrm>
          <a:prstGeom prst="rect">
            <a:avLst/>
          </a:prstGeom>
          <a:no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Supplied Electricity</a:t>
            </a:r>
          </a:p>
        </p:txBody>
      </p:sp>
      <p:sp>
        <p:nvSpPr>
          <p:cNvPr id="13" name="Content Placeholder 2"/>
          <p:cNvSpPr txBox="1">
            <a:spLocks/>
          </p:cNvSpPr>
          <p:nvPr/>
        </p:nvSpPr>
        <p:spPr bwMode="auto">
          <a:xfrm>
            <a:off x="1595438" y="3286112"/>
            <a:ext cx="3786182" cy="2286016"/>
          </a:xfrm>
          <a:prstGeom prst="rect">
            <a:avLst/>
          </a:prstGeom>
          <a:no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Current is cut when “brushes” come in contact with (dark blue) insulating material, hence no force.</a:t>
            </a:r>
          </a:p>
        </p:txBody>
      </p:sp>
      <p:cxnSp>
        <p:nvCxnSpPr>
          <p:cNvPr id="14" name="Straight Arrow Connector 13"/>
          <p:cNvCxnSpPr/>
          <p:nvPr/>
        </p:nvCxnSpPr>
        <p:spPr bwMode="auto">
          <a:xfrm>
            <a:off x="5453058" y="4500570"/>
            <a:ext cx="1143008" cy="21431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5" name="Content Placeholder 2"/>
          <p:cNvSpPr txBox="1">
            <a:spLocks/>
          </p:cNvSpPr>
          <p:nvPr/>
        </p:nvSpPr>
        <p:spPr bwMode="auto">
          <a:xfrm>
            <a:off x="5381619" y="2594772"/>
            <a:ext cx="1713661" cy="977104"/>
          </a:xfrm>
          <a:prstGeom prst="rect">
            <a:avLst/>
          </a:prstGeom>
          <a:solidFill>
            <a:schemeClr val="bg1"/>
          </a:solidFill>
          <a:ln w="15875">
            <a:solidFill>
              <a:srgbClr val="FF0000"/>
            </a:solid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AU" sz="2800" kern="0" dirty="0"/>
              <a:t>Metal brushes</a:t>
            </a:r>
          </a:p>
        </p:txBody>
      </p:sp>
      <p:cxnSp>
        <p:nvCxnSpPr>
          <p:cNvPr id="17" name="Straight Arrow Connector 16"/>
          <p:cNvCxnSpPr>
            <a:stCxn id="15" idx="2"/>
          </p:cNvCxnSpPr>
          <p:nvPr/>
        </p:nvCxnSpPr>
        <p:spPr bwMode="auto">
          <a:xfrm>
            <a:off x="6238450" y="3571876"/>
            <a:ext cx="500492" cy="50005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1" name="Rectangle 20"/>
          <p:cNvSpPr/>
          <p:nvPr/>
        </p:nvSpPr>
        <p:spPr bwMode="auto">
          <a:xfrm>
            <a:off x="6713803" y="4121848"/>
            <a:ext cx="300452" cy="108523"/>
          </a:xfrm>
          <a:prstGeom prst="rect">
            <a:avLst/>
          </a:prstGeom>
          <a:solidFill>
            <a:srgbClr val="FF66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22" name="Rectangle 21"/>
          <p:cNvSpPr/>
          <p:nvPr/>
        </p:nvSpPr>
        <p:spPr bwMode="auto">
          <a:xfrm>
            <a:off x="6713803" y="4907666"/>
            <a:ext cx="300452" cy="108523"/>
          </a:xfrm>
          <a:prstGeom prst="rect">
            <a:avLst/>
          </a:prstGeom>
          <a:solidFill>
            <a:srgbClr val="FF66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Tree>
    <p:extLst>
      <p:ext uri="{BB962C8B-B14F-4D97-AF65-F5344CB8AC3E}">
        <p14:creationId xmlns:p14="http://schemas.microsoft.com/office/powerpoint/2010/main" val="99857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8033"/>
            <a:ext cx="10411030" cy="970450"/>
          </a:xfrm>
        </p:spPr>
        <p:txBody>
          <a:bodyPr/>
          <a:lstStyle/>
          <a:p>
            <a:pPr algn="l"/>
            <a:r>
              <a:rPr lang="en-AU" b="1" dirty="0" smtClean="0"/>
              <a:t>Electric Motor Torque</a:t>
            </a:r>
            <a:endParaRPr lang="en-AU" b="1" dirty="0"/>
          </a:p>
        </p:txBody>
      </p:sp>
      <p:sp>
        <p:nvSpPr>
          <p:cNvPr id="3" name="Content Placeholder 2"/>
          <p:cNvSpPr>
            <a:spLocks noGrp="1"/>
          </p:cNvSpPr>
          <p:nvPr>
            <p:ph sz="quarter" idx="1"/>
          </p:nvPr>
        </p:nvSpPr>
        <p:spPr>
          <a:xfrm>
            <a:off x="347240" y="998483"/>
            <a:ext cx="11844759" cy="4792717"/>
          </a:xfrm>
        </p:spPr>
        <p:txBody>
          <a:bodyPr>
            <a:normAutofit/>
          </a:bodyPr>
          <a:lstStyle/>
          <a:p>
            <a:pPr>
              <a:buNone/>
            </a:pPr>
            <a:r>
              <a:rPr lang="en-AU" sz="4000" b="1" dirty="0" smtClean="0">
                <a:sym typeface="Symbol" panose="05050102010706020507" pitchFamily="18" charset="2"/>
              </a:rPr>
              <a:t></a:t>
            </a:r>
            <a:r>
              <a:rPr lang="en-AU" sz="4000" b="1" dirty="0" smtClean="0"/>
              <a:t> </a:t>
            </a:r>
            <a:r>
              <a:rPr lang="en-AU" sz="4000" b="1" dirty="0"/>
              <a:t>= </a:t>
            </a:r>
            <a:r>
              <a:rPr lang="en-AU" sz="4000" b="1" dirty="0">
                <a:cs typeface="Tahoma" pitchFamily="34" charset="0"/>
              </a:rPr>
              <a:t>F</a:t>
            </a:r>
            <a:r>
              <a:rPr lang="en-AU" sz="4000" b="1" dirty="0"/>
              <a:t> </a:t>
            </a:r>
            <a:r>
              <a:rPr lang="en-AU" sz="4000" b="1" dirty="0" smtClean="0">
                <a:cs typeface="Tahoma" pitchFamily="34" charset="0"/>
              </a:rPr>
              <a:t>w</a:t>
            </a:r>
            <a:r>
              <a:rPr lang="en-AU" sz="4000" b="1" baseline="-25000" dirty="0">
                <a:sym typeface="Symbol" panose="05050102010706020507" pitchFamily="18" charset="2"/>
              </a:rPr>
              <a:t></a:t>
            </a:r>
            <a:r>
              <a:rPr lang="en-AU" sz="4000" b="1" dirty="0" smtClean="0"/>
              <a:t> </a:t>
            </a:r>
            <a:r>
              <a:rPr lang="en-AU" sz="4000" b="1" dirty="0"/>
              <a:t>,     where  </a:t>
            </a:r>
            <a:r>
              <a:rPr lang="en-AU" sz="4000" b="1" dirty="0">
                <a:cs typeface="Tahoma" pitchFamily="34" charset="0"/>
              </a:rPr>
              <a:t>F = n I l </a:t>
            </a:r>
            <a:r>
              <a:rPr lang="en-AU" sz="4000" b="1" dirty="0" smtClean="0">
                <a:cs typeface="Tahoma" pitchFamily="34" charset="0"/>
              </a:rPr>
              <a:t>B</a:t>
            </a:r>
            <a:r>
              <a:rPr lang="en-AU" sz="4000" b="1" baseline="-25000" dirty="0">
                <a:sym typeface="Symbol" panose="05050102010706020507" pitchFamily="18" charset="2"/>
              </a:rPr>
              <a:t></a:t>
            </a:r>
            <a:endParaRPr lang="en-AU" sz="4000" b="1" baseline="-25000" dirty="0">
              <a:cs typeface="Tahoma" pitchFamily="34" charset="0"/>
            </a:endParaRPr>
          </a:p>
          <a:p>
            <a:pPr marL="358775" indent="-58738">
              <a:buNone/>
            </a:pPr>
            <a:r>
              <a:rPr lang="en-AU" sz="2800" dirty="0"/>
              <a:t>	</a:t>
            </a:r>
            <a:r>
              <a:rPr lang="en-AU" sz="2800" dirty="0" smtClean="0">
                <a:sym typeface="Symbol" panose="05050102010706020507" pitchFamily="18" charset="2"/>
              </a:rPr>
              <a:t></a:t>
            </a:r>
            <a:r>
              <a:rPr lang="en-AU" sz="2800" dirty="0" smtClean="0"/>
              <a:t> </a:t>
            </a:r>
            <a:r>
              <a:rPr lang="en-AU" sz="2800" dirty="0">
                <a:cs typeface="Tahoma" pitchFamily="34" charset="0"/>
              </a:rPr>
              <a:t>= Torque (N m)</a:t>
            </a:r>
          </a:p>
          <a:p>
            <a:pPr marL="358775" indent="-58738">
              <a:buNone/>
            </a:pPr>
            <a:r>
              <a:rPr lang="en-AU" sz="2800" dirty="0">
                <a:cs typeface="Tahoma" pitchFamily="34" charset="0"/>
              </a:rPr>
              <a:t>	F = Force (N)</a:t>
            </a:r>
          </a:p>
          <a:p>
            <a:pPr marL="358775" indent="-58738">
              <a:spcAft>
                <a:spcPts val="0"/>
              </a:spcAft>
              <a:buNone/>
            </a:pPr>
            <a:r>
              <a:rPr lang="en-AU" sz="2800" dirty="0"/>
              <a:t>	</a:t>
            </a:r>
            <a:r>
              <a:rPr lang="en-AU" sz="2800" dirty="0" smtClean="0">
                <a:cs typeface="Tahoma" pitchFamily="34" charset="0"/>
              </a:rPr>
              <a:t>w</a:t>
            </a:r>
            <a:r>
              <a:rPr lang="en-AU" sz="2800" baseline="-25000" dirty="0">
                <a:sym typeface="Symbol" panose="05050102010706020507" pitchFamily="18" charset="2"/>
              </a:rPr>
              <a:t></a:t>
            </a:r>
            <a:r>
              <a:rPr lang="en-AU" sz="2800" dirty="0" smtClean="0"/>
              <a:t> </a:t>
            </a:r>
            <a:r>
              <a:rPr lang="en-AU" sz="2800" dirty="0">
                <a:cs typeface="Tahoma" pitchFamily="34" charset="0"/>
              </a:rPr>
              <a:t>= Perpendicular distance </a:t>
            </a:r>
            <a:endParaRPr lang="en-AU" sz="2800" dirty="0" smtClean="0">
              <a:cs typeface="Tahoma" pitchFamily="34" charset="0"/>
            </a:endParaRPr>
          </a:p>
          <a:p>
            <a:pPr marL="358775" indent="-58738">
              <a:spcBef>
                <a:spcPts val="0"/>
              </a:spcBef>
              <a:spcAft>
                <a:spcPts val="0"/>
              </a:spcAft>
              <a:buNone/>
              <a:tabLst>
                <a:tab pos="1249363" algn="l"/>
              </a:tabLst>
            </a:pPr>
            <a:r>
              <a:rPr lang="en-AU" sz="2800" dirty="0" smtClean="0">
                <a:cs typeface="Tahoma" pitchFamily="34" charset="0"/>
              </a:rPr>
              <a:t>		from </a:t>
            </a:r>
            <a:r>
              <a:rPr lang="en-AU" sz="2800" dirty="0">
                <a:cs typeface="Tahoma" pitchFamily="34" charset="0"/>
              </a:rPr>
              <a:t>the applied force </a:t>
            </a:r>
            <a:endParaRPr lang="en-AU" sz="2800" dirty="0" smtClean="0">
              <a:cs typeface="Tahoma" pitchFamily="34" charset="0"/>
            </a:endParaRPr>
          </a:p>
          <a:p>
            <a:pPr marL="358775" indent="-58738">
              <a:spcBef>
                <a:spcPts val="0"/>
              </a:spcBef>
              <a:spcAft>
                <a:spcPts val="0"/>
              </a:spcAft>
              <a:buNone/>
              <a:tabLst>
                <a:tab pos="1249363" algn="l"/>
              </a:tabLst>
            </a:pPr>
            <a:r>
              <a:rPr lang="en-AU" sz="2800" dirty="0">
                <a:cs typeface="Tahoma" pitchFamily="34" charset="0"/>
              </a:rPr>
              <a:t>	</a:t>
            </a:r>
            <a:r>
              <a:rPr lang="en-AU" sz="2800" dirty="0" smtClean="0">
                <a:cs typeface="Tahoma" pitchFamily="34" charset="0"/>
              </a:rPr>
              <a:t>	to </a:t>
            </a:r>
            <a:r>
              <a:rPr lang="en-AU" sz="2800" dirty="0">
                <a:cs typeface="Tahoma" pitchFamily="34" charset="0"/>
              </a:rPr>
              <a:t>the pivot </a:t>
            </a:r>
            <a:r>
              <a:rPr lang="en-AU" sz="2800" dirty="0" smtClean="0">
                <a:cs typeface="Tahoma" pitchFamily="34" charset="0"/>
              </a:rPr>
              <a:t>point (m</a:t>
            </a:r>
            <a:r>
              <a:rPr lang="en-AU" sz="2800" dirty="0">
                <a:cs typeface="Tahoma" pitchFamily="34" charset="0"/>
              </a:rPr>
              <a:t>). </a:t>
            </a:r>
          </a:p>
          <a:p>
            <a:pPr>
              <a:buNone/>
            </a:pPr>
            <a:endParaRPr lang="en-AU" sz="2800" dirty="0"/>
          </a:p>
        </p:txBody>
      </p:sp>
      <p:grpSp>
        <p:nvGrpSpPr>
          <p:cNvPr id="6" name="Group 5"/>
          <p:cNvGrpSpPr/>
          <p:nvPr/>
        </p:nvGrpSpPr>
        <p:grpSpPr>
          <a:xfrm>
            <a:off x="5258396" y="2187615"/>
            <a:ext cx="6721401" cy="4480935"/>
            <a:chOff x="1785918" y="4238633"/>
            <a:chExt cx="3929050" cy="2619367"/>
          </a:xfrm>
        </p:grpSpPr>
        <p:pic>
          <p:nvPicPr>
            <p:cNvPr id="1026" name="Picture 2" descr="http://www.electrical4u.com/electrical-motor/images/dc-motor-05.jpg"/>
            <p:cNvPicPr>
              <a:picLocks noChangeAspect="1" noChangeArrowheads="1"/>
            </p:cNvPicPr>
            <p:nvPr/>
          </p:nvPicPr>
          <p:blipFill>
            <a:blip r:embed="rId2"/>
            <a:srcRect/>
            <a:stretch>
              <a:fillRect/>
            </a:stretch>
          </p:blipFill>
          <p:spPr bwMode="auto">
            <a:xfrm>
              <a:off x="1785918" y="4238633"/>
              <a:ext cx="3929050" cy="2619367"/>
            </a:xfrm>
            <a:prstGeom prst="rect">
              <a:avLst/>
            </a:prstGeom>
            <a:noFill/>
          </p:spPr>
        </p:pic>
        <p:sp>
          <p:nvSpPr>
            <p:cNvPr id="5" name="Rectangle 4"/>
            <p:cNvSpPr/>
            <p:nvPr/>
          </p:nvSpPr>
          <p:spPr>
            <a:xfrm>
              <a:off x="3428992" y="4357694"/>
              <a:ext cx="857256" cy="21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1356861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8033"/>
            <a:ext cx="10411030" cy="970450"/>
          </a:xfrm>
        </p:spPr>
        <p:txBody>
          <a:bodyPr/>
          <a:lstStyle/>
          <a:p>
            <a:pPr algn="l"/>
            <a:r>
              <a:rPr lang="en-AU" b="1" dirty="0" smtClean="0"/>
              <a:t>Electric Motor Torque</a:t>
            </a:r>
            <a:endParaRPr lang="en-AU" b="1" dirty="0"/>
          </a:p>
        </p:txBody>
      </p:sp>
      <p:sp>
        <p:nvSpPr>
          <p:cNvPr id="3" name="Content Placeholder 2"/>
          <p:cNvSpPr>
            <a:spLocks noGrp="1"/>
          </p:cNvSpPr>
          <p:nvPr>
            <p:ph sz="quarter" idx="1"/>
          </p:nvPr>
        </p:nvSpPr>
        <p:spPr>
          <a:xfrm>
            <a:off x="347240" y="998483"/>
            <a:ext cx="11146419" cy="4792717"/>
          </a:xfrm>
        </p:spPr>
        <p:txBody>
          <a:bodyPr>
            <a:normAutofit/>
          </a:bodyPr>
          <a:lstStyle/>
          <a:p>
            <a:pPr marL="36900" indent="0">
              <a:buNone/>
            </a:pPr>
            <a:r>
              <a:rPr lang="en-AU" sz="2800" b="1" u="sng" dirty="0" smtClean="0">
                <a:solidFill>
                  <a:srgbClr val="FFFF00"/>
                </a:solidFill>
                <a:sym typeface="Symbol" panose="05050102010706020507" pitchFamily="18" charset="2"/>
              </a:rPr>
              <a:t>Example 5.4b:</a:t>
            </a:r>
            <a:r>
              <a:rPr lang="en-AU" sz="2800" b="1" dirty="0" smtClean="0">
                <a:sym typeface="Symbol" panose="05050102010706020507" pitchFamily="18" charset="2"/>
              </a:rPr>
              <a:t> </a:t>
            </a:r>
            <a:r>
              <a:rPr lang="en-AU" sz="2800" dirty="0"/>
              <a:t>The coil shown in </a:t>
            </a:r>
            <a:r>
              <a:rPr lang="en-AU" sz="2800" dirty="0" smtClean="0"/>
              <a:t>the figure below is </a:t>
            </a:r>
            <a:r>
              <a:rPr lang="en-AU" sz="2800" dirty="0"/>
              <a:t>4.00 cm square and consists </a:t>
            </a:r>
            <a:r>
              <a:rPr lang="en-AU" sz="2800" dirty="0" smtClean="0"/>
              <a:t>of 20 </a:t>
            </a:r>
            <a:r>
              <a:rPr lang="en-AU" sz="2800" dirty="0"/>
              <a:t>turns of wire and carries a current of 5.00 A in a field of 0.800 T.</a:t>
            </a:r>
          </a:p>
          <a:p>
            <a:pPr marL="36900" indent="0">
              <a:buNone/>
            </a:pPr>
            <a:r>
              <a:rPr lang="en-AU" sz="2800" dirty="0" smtClean="0"/>
              <a:t>a) </a:t>
            </a:r>
            <a:r>
              <a:rPr lang="en-AU" sz="2800" dirty="0"/>
              <a:t>What are the forces on each side?</a:t>
            </a:r>
          </a:p>
          <a:p>
            <a:pPr marL="36900" indent="0">
              <a:buNone/>
            </a:pPr>
            <a:r>
              <a:rPr lang="en-AU" sz="2800" dirty="0" smtClean="0"/>
              <a:t>b) </a:t>
            </a:r>
            <a:r>
              <a:rPr lang="en-AU" sz="2800" dirty="0"/>
              <a:t>What is the torque on the coil?</a:t>
            </a:r>
            <a:endParaRPr lang="en-AU"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079" y="2187615"/>
            <a:ext cx="5908272" cy="3958541"/>
          </a:xfrm>
          <a:prstGeom prst="rect">
            <a:avLst/>
          </a:prstGeom>
          <a:solidFill>
            <a:schemeClr val="tx1"/>
          </a:solidFill>
        </p:spPr>
      </p:pic>
      <p:grpSp>
        <p:nvGrpSpPr>
          <p:cNvPr id="8" name="Group 7"/>
          <p:cNvGrpSpPr/>
          <p:nvPr/>
        </p:nvGrpSpPr>
        <p:grpSpPr>
          <a:xfrm>
            <a:off x="8681013" y="2430684"/>
            <a:ext cx="868101" cy="1111169"/>
            <a:chOff x="8681013" y="2430684"/>
            <a:chExt cx="868101" cy="1111169"/>
          </a:xfrm>
          <a:solidFill>
            <a:schemeClr val="tx1"/>
          </a:solidFill>
        </p:grpSpPr>
        <p:sp>
          <p:nvSpPr>
            <p:cNvPr id="7" name="Rectangle 6"/>
            <p:cNvSpPr/>
            <p:nvPr/>
          </p:nvSpPr>
          <p:spPr>
            <a:xfrm>
              <a:off x="8681013" y="2442258"/>
              <a:ext cx="868101" cy="3472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970380" y="2594658"/>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9074552" y="2430684"/>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 name="Group 11"/>
          <p:cNvGrpSpPr/>
          <p:nvPr/>
        </p:nvGrpSpPr>
        <p:grpSpPr>
          <a:xfrm rot="10800000">
            <a:off x="9794112" y="3856299"/>
            <a:ext cx="868101" cy="1111169"/>
            <a:chOff x="8681013" y="2430684"/>
            <a:chExt cx="868101" cy="1111169"/>
          </a:xfrm>
          <a:solidFill>
            <a:schemeClr val="tx1"/>
          </a:solidFill>
        </p:grpSpPr>
        <p:sp>
          <p:nvSpPr>
            <p:cNvPr id="13" name="Rectangle 12"/>
            <p:cNvSpPr/>
            <p:nvPr/>
          </p:nvSpPr>
          <p:spPr>
            <a:xfrm>
              <a:off x="8681013" y="2442258"/>
              <a:ext cx="868101" cy="3472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970380" y="2594658"/>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9074552" y="2430684"/>
              <a:ext cx="115747" cy="9471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Rectangle 10"/>
          <p:cNvSpPr/>
          <p:nvPr/>
        </p:nvSpPr>
        <p:spPr>
          <a:xfrm>
            <a:off x="9977376" y="2187615"/>
            <a:ext cx="1516283" cy="974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7984323" y="2835799"/>
            <a:ext cx="383438" cy="461665"/>
          </a:xfrm>
          <a:prstGeom prst="rect">
            <a:avLst/>
          </a:prstGeom>
          <a:solidFill>
            <a:srgbClr val="BEE1E3"/>
          </a:solidFill>
        </p:spPr>
        <p:txBody>
          <a:bodyPr wrap="square" rtlCol="0">
            <a:spAutoFit/>
          </a:bodyPr>
          <a:lstStyle/>
          <a:p>
            <a:r>
              <a:rPr lang="en-AU" sz="2400" b="1" dirty="0" smtClean="0">
                <a:solidFill>
                  <a:schemeClr val="bg1"/>
                </a:solidFill>
              </a:rPr>
              <a:t>S</a:t>
            </a:r>
            <a:endParaRPr lang="en-AU" sz="2400" b="1" dirty="0">
              <a:solidFill>
                <a:schemeClr val="bg1"/>
              </a:solidFill>
            </a:endParaRPr>
          </a:p>
        </p:txBody>
      </p:sp>
      <p:sp>
        <p:nvSpPr>
          <p:cNvPr id="18" name="TextBox 17"/>
          <p:cNvSpPr txBox="1"/>
          <p:nvPr/>
        </p:nvSpPr>
        <p:spPr>
          <a:xfrm>
            <a:off x="10914647" y="3377879"/>
            <a:ext cx="383438" cy="461665"/>
          </a:xfrm>
          <a:prstGeom prst="rect">
            <a:avLst/>
          </a:prstGeom>
          <a:solidFill>
            <a:srgbClr val="BEE1E3"/>
          </a:solidFill>
        </p:spPr>
        <p:txBody>
          <a:bodyPr wrap="square" rtlCol="0">
            <a:spAutoFit/>
          </a:bodyPr>
          <a:lstStyle/>
          <a:p>
            <a:r>
              <a:rPr lang="en-AU" sz="2400" b="1" dirty="0" smtClean="0">
                <a:solidFill>
                  <a:schemeClr val="bg1"/>
                </a:solidFill>
              </a:rPr>
              <a:t>N</a:t>
            </a:r>
            <a:endParaRPr lang="en-AU" sz="2400" b="1" dirty="0">
              <a:solidFill>
                <a:schemeClr val="bg1"/>
              </a:solidFill>
            </a:endParaRPr>
          </a:p>
        </p:txBody>
      </p:sp>
      <p:sp>
        <p:nvSpPr>
          <p:cNvPr id="19" name="TextBox 18"/>
          <p:cNvSpPr txBox="1"/>
          <p:nvPr/>
        </p:nvSpPr>
        <p:spPr>
          <a:xfrm>
            <a:off x="8297578" y="3945648"/>
            <a:ext cx="383438" cy="369332"/>
          </a:xfrm>
          <a:prstGeom prst="rect">
            <a:avLst/>
          </a:prstGeom>
          <a:noFill/>
        </p:spPr>
        <p:txBody>
          <a:bodyPr wrap="square" rtlCol="0">
            <a:spAutoFit/>
          </a:bodyPr>
          <a:lstStyle/>
          <a:p>
            <a:r>
              <a:rPr lang="en-AU" b="1" dirty="0" smtClean="0">
                <a:solidFill>
                  <a:schemeClr val="bg1"/>
                </a:solidFill>
              </a:rPr>
              <a:t>A</a:t>
            </a:r>
            <a:endParaRPr lang="en-AU" b="1" dirty="0">
              <a:solidFill>
                <a:schemeClr val="bg1"/>
              </a:solidFill>
            </a:endParaRPr>
          </a:p>
        </p:txBody>
      </p:sp>
      <p:sp>
        <p:nvSpPr>
          <p:cNvPr id="20" name="TextBox 19"/>
          <p:cNvSpPr txBox="1"/>
          <p:nvPr/>
        </p:nvSpPr>
        <p:spPr>
          <a:xfrm>
            <a:off x="9375494" y="2782311"/>
            <a:ext cx="383438" cy="369332"/>
          </a:xfrm>
          <a:prstGeom prst="rect">
            <a:avLst/>
          </a:prstGeom>
          <a:noFill/>
        </p:spPr>
        <p:txBody>
          <a:bodyPr wrap="square" rtlCol="0">
            <a:spAutoFit/>
          </a:bodyPr>
          <a:lstStyle/>
          <a:p>
            <a:r>
              <a:rPr lang="en-AU" b="1" dirty="0" smtClean="0">
                <a:solidFill>
                  <a:schemeClr val="bg1"/>
                </a:solidFill>
              </a:rPr>
              <a:t>B</a:t>
            </a:r>
            <a:endParaRPr lang="en-AU" b="1" dirty="0">
              <a:solidFill>
                <a:schemeClr val="bg1"/>
              </a:solidFill>
            </a:endParaRPr>
          </a:p>
        </p:txBody>
      </p:sp>
      <p:sp>
        <p:nvSpPr>
          <p:cNvPr id="21" name="TextBox 20"/>
          <p:cNvSpPr txBox="1"/>
          <p:nvPr/>
        </p:nvSpPr>
        <p:spPr>
          <a:xfrm>
            <a:off x="10695924" y="3008547"/>
            <a:ext cx="383438" cy="369332"/>
          </a:xfrm>
          <a:prstGeom prst="rect">
            <a:avLst/>
          </a:prstGeom>
          <a:noFill/>
        </p:spPr>
        <p:txBody>
          <a:bodyPr wrap="square" rtlCol="0">
            <a:spAutoFit/>
          </a:bodyPr>
          <a:lstStyle/>
          <a:p>
            <a:r>
              <a:rPr lang="en-AU" b="1" dirty="0" smtClean="0">
                <a:solidFill>
                  <a:schemeClr val="bg1"/>
                </a:solidFill>
              </a:rPr>
              <a:t>C</a:t>
            </a:r>
            <a:endParaRPr lang="en-AU" b="1" dirty="0">
              <a:solidFill>
                <a:schemeClr val="bg1"/>
              </a:solidFill>
            </a:endParaRPr>
          </a:p>
        </p:txBody>
      </p:sp>
      <p:sp>
        <p:nvSpPr>
          <p:cNvPr id="22" name="TextBox 21"/>
          <p:cNvSpPr txBox="1"/>
          <p:nvPr/>
        </p:nvSpPr>
        <p:spPr>
          <a:xfrm>
            <a:off x="9602393" y="4166885"/>
            <a:ext cx="383438" cy="369332"/>
          </a:xfrm>
          <a:prstGeom prst="rect">
            <a:avLst/>
          </a:prstGeom>
          <a:noFill/>
        </p:spPr>
        <p:txBody>
          <a:bodyPr wrap="square" rtlCol="0">
            <a:spAutoFit/>
          </a:bodyPr>
          <a:lstStyle/>
          <a:p>
            <a:r>
              <a:rPr lang="en-AU" b="1" dirty="0" smtClean="0">
                <a:solidFill>
                  <a:schemeClr val="bg1"/>
                </a:solidFill>
              </a:rPr>
              <a:t>D</a:t>
            </a:r>
            <a:endParaRPr lang="en-AU" b="1" dirty="0">
              <a:solidFill>
                <a:schemeClr val="bg1"/>
              </a:solidFill>
            </a:endParaRPr>
          </a:p>
        </p:txBody>
      </p:sp>
    </p:spTree>
    <p:extLst>
      <p:ext uri="{BB962C8B-B14F-4D97-AF65-F5344CB8AC3E}">
        <p14:creationId xmlns:p14="http://schemas.microsoft.com/office/powerpoint/2010/main" val="110246177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908742" cy="970450"/>
          </a:xfrm>
        </p:spPr>
        <p:txBody>
          <a:bodyPr/>
          <a:lstStyle/>
          <a:p>
            <a:pPr algn="l"/>
            <a:r>
              <a:rPr lang="en-AU" b="1" dirty="0" smtClean="0"/>
              <a:t>Electric Motor</a:t>
            </a:r>
            <a:endParaRPr lang="en-AU" b="1" dirty="0"/>
          </a:p>
        </p:txBody>
      </p:sp>
      <p:sp>
        <p:nvSpPr>
          <p:cNvPr id="3" name="Content Placeholder 2"/>
          <p:cNvSpPr>
            <a:spLocks noGrp="1"/>
          </p:cNvSpPr>
          <p:nvPr>
            <p:ph sz="quarter" idx="1"/>
          </p:nvPr>
        </p:nvSpPr>
        <p:spPr>
          <a:xfrm>
            <a:off x="4883013" y="970450"/>
            <a:ext cx="6969462" cy="3186122"/>
          </a:xfrm>
        </p:spPr>
        <p:txBody>
          <a:bodyPr>
            <a:normAutofit/>
          </a:bodyPr>
          <a:lstStyle/>
          <a:p>
            <a:pPr>
              <a:buNone/>
            </a:pPr>
            <a:r>
              <a:rPr lang="en-AU" sz="2800" dirty="0"/>
              <a:t>The split ring </a:t>
            </a:r>
            <a:r>
              <a:rPr lang="en-AU" sz="2800" dirty="0" err="1"/>
              <a:t>commutator</a:t>
            </a:r>
            <a:r>
              <a:rPr lang="en-AU" sz="2800" dirty="0"/>
              <a:t> assures that the current on the left side of the pivot is always flowing in the same direction regardless of the coils position.  </a:t>
            </a:r>
          </a:p>
        </p:txBody>
      </p:sp>
      <p:pic>
        <p:nvPicPr>
          <p:cNvPr id="4" name="Picture 3" descr="DC Motor.jpg"/>
          <p:cNvPicPr>
            <a:picLocks noChangeAspect="1"/>
          </p:cNvPicPr>
          <p:nvPr/>
        </p:nvPicPr>
        <p:blipFill>
          <a:blip r:embed="rId2"/>
          <a:stretch>
            <a:fillRect/>
          </a:stretch>
        </p:blipFill>
        <p:spPr>
          <a:xfrm>
            <a:off x="358815" y="970450"/>
            <a:ext cx="4429124" cy="3358081"/>
          </a:xfrm>
          <a:prstGeom prst="rect">
            <a:avLst/>
          </a:prstGeom>
        </p:spPr>
      </p:pic>
      <p:pic>
        <p:nvPicPr>
          <p:cNvPr id="5" name="Picture 4" descr="Electric Motor Force.jpg"/>
          <p:cNvPicPr>
            <a:picLocks noChangeAspect="1"/>
          </p:cNvPicPr>
          <p:nvPr/>
        </p:nvPicPr>
        <p:blipFill>
          <a:blip r:embed="rId3" cstate="print"/>
          <a:stretch>
            <a:fillRect/>
          </a:stretch>
        </p:blipFill>
        <p:spPr>
          <a:xfrm>
            <a:off x="358814" y="4328531"/>
            <a:ext cx="11493661" cy="2385476"/>
          </a:xfrm>
          <a:prstGeom prst="rect">
            <a:avLst/>
          </a:prstGeom>
        </p:spPr>
      </p:pic>
    </p:spTree>
    <p:extLst>
      <p:ext uri="{BB962C8B-B14F-4D97-AF65-F5344CB8AC3E}">
        <p14:creationId xmlns:p14="http://schemas.microsoft.com/office/powerpoint/2010/main" val="2087492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buNone/>
            </a:pPr>
            <a:r>
              <a:rPr lang="en-AU" sz="2800" b="1" u="sng" dirty="0">
                <a:solidFill>
                  <a:srgbClr val="FFFF00"/>
                </a:solidFill>
              </a:rPr>
              <a:t>Example </a:t>
            </a:r>
            <a:r>
              <a:rPr lang="en-AU" sz="2800" b="1" u="sng" dirty="0" smtClean="0">
                <a:solidFill>
                  <a:srgbClr val="FFFF00"/>
                </a:solidFill>
              </a:rPr>
              <a:t>5.1d:</a:t>
            </a:r>
            <a:r>
              <a:rPr lang="en-AU" sz="2800" dirty="0" smtClean="0"/>
              <a:t> At this particular point in W.A the magnetic flux density was found to be 6.2 × 10</a:t>
            </a:r>
            <a:r>
              <a:rPr lang="en-AU" sz="2800" baseline="30000" dirty="0" smtClean="0"/>
              <a:t>-6</a:t>
            </a:r>
            <a:r>
              <a:rPr lang="en-AU" sz="2800" dirty="0" smtClean="0"/>
              <a:t> T at an angle of 70</a:t>
            </a:r>
            <a:r>
              <a:rPr lang="en-AU" sz="2800" baseline="30000" dirty="0" smtClean="0"/>
              <a:t>o</a:t>
            </a:r>
            <a:r>
              <a:rPr lang="en-AU" sz="2800" dirty="0" smtClean="0"/>
              <a:t> to the horizontal. A student would like to construct an experiment using a coil whose area could encompass one weber of flux.</a:t>
            </a:r>
          </a:p>
          <a:p>
            <a:pPr marL="514350" indent="-514350">
              <a:buSzPct val="100000"/>
              <a:buAutoNum type="alphaLcParenR"/>
            </a:pPr>
            <a:r>
              <a:rPr lang="en-AU" sz="2800" dirty="0" smtClean="0"/>
              <a:t>Construct a diagram showing this information.</a:t>
            </a:r>
            <a:endParaRPr lang="en-AU" sz="2800" dirty="0"/>
          </a:p>
          <a:p>
            <a:pPr marL="514350" indent="-514350">
              <a:buSzPct val="100000"/>
              <a:buAutoNum type="alphaLcParenR"/>
            </a:pPr>
            <a:r>
              <a:rPr lang="en-AU" sz="2800" dirty="0" smtClean="0"/>
              <a:t>Calculate the minimum area of such a coil.</a:t>
            </a:r>
          </a:p>
          <a:p>
            <a:pPr marL="514350" indent="-514350">
              <a:spcAft>
                <a:spcPts val="0"/>
              </a:spcAft>
              <a:buSzPct val="100000"/>
              <a:buAutoNum type="alphaLcParenR"/>
            </a:pPr>
            <a:r>
              <a:rPr lang="en-AU" sz="2800" dirty="0" smtClean="0"/>
              <a:t>Explain clearly the orientation required </a:t>
            </a:r>
          </a:p>
          <a:p>
            <a:pPr marL="541338" indent="0">
              <a:spcBef>
                <a:spcPts val="0"/>
              </a:spcBef>
              <a:buSzPct val="100000"/>
              <a:buNone/>
            </a:pPr>
            <a:r>
              <a:rPr lang="en-AU" sz="2800" dirty="0" smtClean="0"/>
              <a:t>for such a coil to achieve this.</a:t>
            </a:r>
          </a:p>
          <a:p>
            <a:pPr marL="514350" indent="-514350">
              <a:spcAft>
                <a:spcPts val="0"/>
              </a:spcAft>
              <a:buSzPct val="100000"/>
              <a:buFont typeface="+mj-lt"/>
              <a:buAutoNum type="alphaLcParenR" startAt="4"/>
            </a:pPr>
            <a:r>
              <a:rPr lang="en-AU" sz="2800" dirty="0" smtClean="0"/>
              <a:t>Is this experiment likely to cause any </a:t>
            </a:r>
          </a:p>
          <a:p>
            <a:pPr marL="541338" indent="0">
              <a:spcBef>
                <a:spcPts val="0"/>
              </a:spcBef>
              <a:buSzPct val="100000"/>
              <a:buNone/>
            </a:pPr>
            <a:r>
              <a:rPr lang="en-AU" sz="2800" dirty="0" smtClean="0"/>
              <a:t>particular difficulties?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637" y="4016919"/>
            <a:ext cx="5231363" cy="2841081"/>
          </a:xfrm>
          <a:prstGeom prst="rect">
            <a:avLst/>
          </a:prstGeom>
        </p:spPr>
      </p:pic>
      <p:grpSp>
        <p:nvGrpSpPr>
          <p:cNvPr id="16" name="Group 15"/>
          <p:cNvGrpSpPr/>
          <p:nvPr/>
        </p:nvGrpSpPr>
        <p:grpSpPr>
          <a:xfrm>
            <a:off x="7165911" y="3592286"/>
            <a:ext cx="4103914" cy="2397967"/>
            <a:chOff x="7483151" y="3601613"/>
            <a:chExt cx="3786673" cy="2388640"/>
          </a:xfrm>
        </p:grpSpPr>
        <p:cxnSp>
          <p:nvCxnSpPr>
            <p:cNvPr id="6" name="Straight Arrow Connector 5"/>
            <p:cNvCxnSpPr/>
            <p:nvPr/>
          </p:nvCxnSpPr>
          <p:spPr>
            <a:xfrm flipV="1">
              <a:off x="7483151" y="3601616"/>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214049" y="3601616"/>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920065" y="3601615"/>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650963" y="3601614"/>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0355424" y="3601613"/>
              <a:ext cx="914400" cy="23886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2699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16"/>
                                        </p:tgtEl>
                                      </p:cBhvr>
                                    </p:animEffect>
                                    <p:animScale>
                                      <p:cBhvr>
                                        <p:cTn id="7" dur="1000" autoRev="1" fill="hold"/>
                                        <p:tgtEl>
                                          <p:spTgt spid="16"/>
                                        </p:tgtEl>
                                      </p:cBhvr>
                                      <p:by x="105000" y="105000"/>
                                    </p:animScale>
                                  </p:childTnLst>
                                </p:cTn>
                              </p:par>
                            </p:childTnLst>
                          </p:cTn>
                        </p:par>
                        <p:par>
                          <p:cTn id="8" fill="hold">
                            <p:stCondLst>
                              <p:cond delay="2000"/>
                            </p:stCondLst>
                            <p:childTnLst>
                              <p:par>
                                <p:cTn id="9" presetID="26" presetClass="emph" presetSubtype="0" fill="hold" nodeType="afterEffect">
                                  <p:stCondLst>
                                    <p:cond delay="0"/>
                                  </p:stCondLst>
                                  <p:childTnLst>
                                    <p:animEffect transition="out" filter="fade">
                                      <p:cBhvr>
                                        <p:cTn id="10" dur="2000" tmFilter="0, 0; .2, .5; .8, .5; 1, 0"/>
                                        <p:tgtEl>
                                          <p:spTgt spid="16"/>
                                        </p:tgtEl>
                                      </p:cBhvr>
                                    </p:animEffect>
                                    <p:animScale>
                                      <p:cBhvr>
                                        <p:cTn id="11" dur="1000" autoRev="1" fill="hold"/>
                                        <p:tgtEl>
                                          <p:spTgt spid="16"/>
                                        </p:tgtEl>
                                      </p:cBhvr>
                                      <p:by x="105000" y="105000"/>
                                    </p:animScale>
                                  </p:childTnLst>
                                </p:cTn>
                              </p:par>
                            </p:childTnLst>
                          </p:cTn>
                        </p:par>
                        <p:par>
                          <p:cTn id="12" fill="hold">
                            <p:stCondLst>
                              <p:cond delay="4000"/>
                            </p:stCondLst>
                            <p:childTnLst>
                              <p:par>
                                <p:cTn id="13" presetID="26" presetClass="emph" presetSubtype="0" fill="hold" nodeType="afterEffect">
                                  <p:stCondLst>
                                    <p:cond delay="0"/>
                                  </p:stCondLst>
                                  <p:childTnLst>
                                    <p:animEffect transition="out" filter="fade">
                                      <p:cBhvr>
                                        <p:cTn id="14" dur="2000" tmFilter="0, 0; .2, .5; .8, .5; 1, 0"/>
                                        <p:tgtEl>
                                          <p:spTgt spid="16"/>
                                        </p:tgtEl>
                                      </p:cBhvr>
                                    </p:animEffect>
                                    <p:animScale>
                                      <p:cBhvr>
                                        <p:cTn id="15" dur="1000" autoRev="1" fill="hold"/>
                                        <p:tgtEl>
                                          <p:spTgt spid="16"/>
                                        </p:tgtEl>
                                      </p:cBhvr>
                                      <p:by x="105000" y="105000"/>
                                    </p:animScale>
                                  </p:childTnLst>
                                </p:cTn>
                              </p:par>
                            </p:childTnLst>
                          </p:cTn>
                        </p:par>
                        <p:par>
                          <p:cTn id="16" fill="hold">
                            <p:stCondLst>
                              <p:cond delay="6000"/>
                            </p:stCondLst>
                            <p:childTnLst>
                              <p:par>
                                <p:cTn id="17" presetID="26" presetClass="emph" presetSubtype="0" fill="hold" nodeType="afterEffect">
                                  <p:stCondLst>
                                    <p:cond delay="0"/>
                                  </p:stCondLst>
                                  <p:childTnLst>
                                    <p:animEffect transition="out" filter="fade">
                                      <p:cBhvr>
                                        <p:cTn id="18" dur="2000" tmFilter="0, 0; .2, .5; .8, .5; 1, 0"/>
                                        <p:tgtEl>
                                          <p:spTgt spid="16"/>
                                        </p:tgtEl>
                                      </p:cBhvr>
                                    </p:animEffect>
                                    <p:animScale>
                                      <p:cBhvr>
                                        <p:cTn id="19" dur="1000" autoRev="1" fill="hold"/>
                                        <p:tgtEl>
                                          <p:spTgt spid="16"/>
                                        </p:tgtEl>
                                      </p:cBhvr>
                                      <p:by x="105000" y="105000"/>
                                    </p:animScale>
                                  </p:childTnLst>
                                </p:cTn>
                              </p:par>
                            </p:childTnLst>
                          </p:cTn>
                        </p:par>
                        <p:par>
                          <p:cTn id="20" fill="hold">
                            <p:stCondLst>
                              <p:cond delay="8000"/>
                            </p:stCondLst>
                            <p:childTnLst>
                              <p:par>
                                <p:cTn id="21" presetID="26" presetClass="emph" presetSubtype="0" fill="hold" nodeType="afterEffect">
                                  <p:stCondLst>
                                    <p:cond delay="0"/>
                                  </p:stCondLst>
                                  <p:childTnLst>
                                    <p:animEffect transition="out" filter="fade">
                                      <p:cBhvr>
                                        <p:cTn id="22" dur="2000" tmFilter="0, 0; .2, .5; .8, .5; 1, 0"/>
                                        <p:tgtEl>
                                          <p:spTgt spid="16"/>
                                        </p:tgtEl>
                                      </p:cBhvr>
                                    </p:animEffect>
                                    <p:animScale>
                                      <p:cBhvr>
                                        <p:cTn id="23" dur="1000" autoRev="1" fill="hold"/>
                                        <p:tgtEl>
                                          <p:spTgt spid="16"/>
                                        </p:tgtEl>
                                      </p:cBhvr>
                                      <p:by x="105000" y="105000"/>
                                    </p:animScale>
                                  </p:childTnLst>
                                </p:cTn>
                              </p:par>
                            </p:childTnLst>
                          </p:cTn>
                        </p:par>
                        <p:par>
                          <p:cTn id="24" fill="hold">
                            <p:stCondLst>
                              <p:cond delay="10000"/>
                            </p:stCondLst>
                            <p:childTnLst>
                              <p:par>
                                <p:cTn id="25" presetID="26" presetClass="emph" presetSubtype="0" fill="hold" nodeType="afterEffect">
                                  <p:stCondLst>
                                    <p:cond delay="0"/>
                                  </p:stCondLst>
                                  <p:childTnLst>
                                    <p:animEffect transition="out" filter="fade">
                                      <p:cBhvr>
                                        <p:cTn id="26" dur="2000" tmFilter="0, 0; .2, .5; .8, .5; 1, 0"/>
                                        <p:tgtEl>
                                          <p:spTgt spid="16"/>
                                        </p:tgtEl>
                                      </p:cBhvr>
                                    </p:animEffect>
                                    <p:animScale>
                                      <p:cBhvr>
                                        <p:cTn id="27" dur="1000" autoRev="1" fill="hold"/>
                                        <p:tgtEl>
                                          <p:spTgt spid="16"/>
                                        </p:tgtEl>
                                      </p:cBhvr>
                                      <p:by x="105000" y="105000"/>
                                    </p:animScale>
                                  </p:childTnLst>
                                </p:cTn>
                              </p:par>
                            </p:childTnLst>
                          </p:cTn>
                        </p:par>
                        <p:par>
                          <p:cTn id="28" fill="hold">
                            <p:stCondLst>
                              <p:cond delay="12000"/>
                            </p:stCondLst>
                            <p:childTnLst>
                              <p:par>
                                <p:cTn id="29" presetID="26" presetClass="emph" presetSubtype="0" fill="hold" nodeType="afterEffect">
                                  <p:stCondLst>
                                    <p:cond delay="0"/>
                                  </p:stCondLst>
                                  <p:childTnLst>
                                    <p:animEffect transition="out" filter="fade">
                                      <p:cBhvr>
                                        <p:cTn id="30" dur="2000" tmFilter="0, 0; .2, .5; .8, .5; 1, 0"/>
                                        <p:tgtEl>
                                          <p:spTgt spid="16"/>
                                        </p:tgtEl>
                                      </p:cBhvr>
                                    </p:animEffect>
                                    <p:animScale>
                                      <p:cBhvr>
                                        <p:cTn id="31" dur="100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885592" cy="970450"/>
          </a:xfrm>
        </p:spPr>
        <p:txBody>
          <a:bodyPr/>
          <a:lstStyle/>
          <a:p>
            <a:pPr algn="l"/>
            <a:r>
              <a:rPr lang="en-AU" b="1" dirty="0" smtClean="0"/>
              <a:t>Electric Motor</a:t>
            </a:r>
            <a:endParaRPr lang="en-AU" b="1" dirty="0"/>
          </a:p>
        </p:txBody>
      </p:sp>
      <p:sp>
        <p:nvSpPr>
          <p:cNvPr id="6" name="Title 1"/>
          <p:cNvSpPr txBox="1">
            <a:spLocks/>
          </p:cNvSpPr>
          <p:nvPr/>
        </p:nvSpPr>
        <p:spPr>
          <a:xfrm>
            <a:off x="9248172" y="970450"/>
            <a:ext cx="2704618" cy="571480"/>
          </a:xfrm>
          <a:prstGeom prst="rect">
            <a:avLst/>
          </a:prstGeom>
        </p:spPr>
        <p:txBody>
          <a:bodyPr vert="horz" anchor="ctr">
            <a:normAutofit/>
          </a:bodyPr>
          <a:lstStyle/>
          <a:p>
            <a:pPr defTabSz="914400">
              <a:spcBef>
                <a:spcPct val="0"/>
              </a:spcBef>
              <a:defRPr/>
            </a:pPr>
            <a:r>
              <a:rPr lang="en-AU" sz="2400" dirty="0" smtClean="0">
                <a:solidFill>
                  <a:srgbClr val="00B050"/>
                </a:solidFill>
                <a:latin typeface="+mj-lt"/>
                <a:ea typeface="+mj-ea"/>
                <a:cs typeface="+mj-cs"/>
              </a:rPr>
              <a:t>DC Motor Force</a:t>
            </a:r>
            <a:endParaRPr lang="en-AU" sz="2400" dirty="0">
              <a:solidFill>
                <a:srgbClr val="00B050"/>
              </a:solidFill>
              <a:latin typeface="+mj-lt"/>
              <a:ea typeface="+mj-ea"/>
              <a:cs typeface="+mj-cs"/>
            </a:endParaRPr>
          </a:p>
        </p:txBody>
      </p:sp>
      <p:pic>
        <p:nvPicPr>
          <p:cNvPr id="4" name="DC Motor Forces (0.5 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89499" y="759080"/>
            <a:ext cx="9402501" cy="6098920"/>
          </a:xfrm>
          <a:prstGeom prst="rect">
            <a:avLst/>
          </a:prstGeom>
        </p:spPr>
      </p:pic>
    </p:spTree>
    <p:extLst>
      <p:ext uri="{BB962C8B-B14F-4D97-AF65-F5344CB8AC3E}">
        <p14:creationId xmlns:p14="http://schemas.microsoft.com/office/powerpoint/2010/main" val="1162876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smtClean="0"/>
              <a:t>Induction Motor</a:t>
            </a:r>
            <a:endParaRPr lang="en-AU" b="1" dirty="0"/>
          </a:p>
        </p:txBody>
      </p:sp>
      <p:sp>
        <p:nvSpPr>
          <p:cNvPr id="3" name="Content Placeholder 2"/>
          <p:cNvSpPr>
            <a:spLocks noGrp="1"/>
          </p:cNvSpPr>
          <p:nvPr>
            <p:ph idx="1"/>
          </p:nvPr>
        </p:nvSpPr>
        <p:spPr>
          <a:xfrm>
            <a:off x="324091" y="1000107"/>
            <a:ext cx="11516810" cy="5832503"/>
          </a:xfrm>
        </p:spPr>
        <p:txBody>
          <a:bodyPr>
            <a:normAutofit/>
          </a:bodyPr>
          <a:lstStyle/>
          <a:p>
            <a:pPr marL="38100" indent="0">
              <a:spcBef>
                <a:spcPts val="0"/>
              </a:spcBef>
              <a:spcAft>
                <a:spcPts val="0"/>
              </a:spcAft>
              <a:buNone/>
            </a:pPr>
            <a:r>
              <a:rPr lang="en-AU" sz="2800" dirty="0"/>
              <a:t>Induction motors use </a:t>
            </a:r>
            <a:r>
              <a:rPr lang="en-AU" sz="2800" dirty="0" smtClean="0"/>
              <a:t>wire </a:t>
            </a:r>
            <a:r>
              <a:rPr lang="en-AU" sz="2800" dirty="0"/>
              <a:t>loops on a rotating armature and obtain their torque from currents induced in these loops by the changing magnetic field produced in the stator (stationary) coils</a:t>
            </a:r>
            <a:r>
              <a:rPr lang="en-AU" sz="2800" dirty="0" smtClean="0"/>
              <a:t>.</a:t>
            </a:r>
          </a:p>
          <a:p>
            <a:pPr marL="38100" indent="0">
              <a:spcBef>
                <a:spcPts val="0"/>
              </a:spcBef>
              <a:spcAft>
                <a:spcPts val="0"/>
              </a:spcAft>
              <a:buNone/>
            </a:pPr>
            <a:endParaRPr lang="en-AU" sz="2800" dirty="0"/>
          </a:p>
          <a:p>
            <a:pPr marL="38100" indent="0">
              <a:spcBef>
                <a:spcPts val="0"/>
              </a:spcBef>
              <a:spcAft>
                <a:spcPts val="0"/>
              </a:spcAft>
              <a:buNone/>
            </a:pPr>
            <a:r>
              <a:rPr lang="en-AU" sz="2800" dirty="0"/>
              <a:t>These coils are closed loops which have </a:t>
            </a:r>
            <a:endParaRPr lang="en-AU" sz="2800" dirty="0" smtClean="0"/>
          </a:p>
          <a:p>
            <a:pPr marL="38100" indent="0">
              <a:spcBef>
                <a:spcPts val="0"/>
              </a:spcBef>
              <a:spcAft>
                <a:spcPts val="0"/>
              </a:spcAft>
              <a:buNone/>
            </a:pPr>
            <a:r>
              <a:rPr lang="en-AU" sz="2800" dirty="0" smtClean="0"/>
              <a:t>large </a:t>
            </a:r>
            <a:r>
              <a:rPr lang="en-AU" sz="2800" dirty="0"/>
              <a:t>currents induced in them because of </a:t>
            </a:r>
            <a:endParaRPr lang="en-AU" sz="2800" dirty="0" smtClean="0"/>
          </a:p>
          <a:p>
            <a:pPr marL="38100" indent="0">
              <a:spcBef>
                <a:spcPts val="0"/>
              </a:spcBef>
              <a:spcAft>
                <a:spcPts val="0"/>
              </a:spcAft>
              <a:buNone/>
            </a:pPr>
            <a:r>
              <a:rPr lang="en-AU" sz="2800" dirty="0" smtClean="0"/>
              <a:t>their </a:t>
            </a:r>
            <a:r>
              <a:rPr lang="en-AU" sz="2800" dirty="0"/>
              <a:t>low </a:t>
            </a:r>
            <a:r>
              <a:rPr lang="en-AU" sz="2800" dirty="0" smtClean="0"/>
              <a:t>resistance.</a:t>
            </a:r>
          </a:p>
          <a:p>
            <a:pPr marL="38100" indent="0">
              <a:spcBef>
                <a:spcPts val="0"/>
              </a:spcBef>
              <a:spcAft>
                <a:spcPts val="0"/>
              </a:spcAft>
              <a:buNone/>
            </a:pPr>
            <a:endParaRPr lang="en-AU" sz="2800" dirty="0"/>
          </a:p>
          <a:p>
            <a:pPr marL="38100" indent="0">
              <a:spcBef>
                <a:spcPts val="0"/>
              </a:spcBef>
              <a:spcAft>
                <a:spcPts val="0"/>
              </a:spcAft>
              <a:buNone/>
            </a:pPr>
            <a:r>
              <a:rPr lang="en-AU" sz="2800" dirty="0"/>
              <a:t>An induction motor must achieve a </a:t>
            </a:r>
            <a:r>
              <a:rPr lang="en-AU" sz="2800" dirty="0" smtClean="0"/>
              <a:t>rotating</a:t>
            </a:r>
          </a:p>
          <a:p>
            <a:pPr marL="38100" indent="0">
              <a:spcBef>
                <a:spcPts val="0"/>
              </a:spcBef>
              <a:spcAft>
                <a:spcPts val="0"/>
              </a:spcAft>
              <a:buNone/>
            </a:pPr>
            <a:r>
              <a:rPr lang="en-AU" sz="2800" dirty="0" smtClean="0"/>
              <a:t>magnetic </a:t>
            </a:r>
            <a:r>
              <a:rPr lang="en-AU" sz="2800" dirty="0"/>
              <a:t>field to continue to exert a torque </a:t>
            </a:r>
            <a:endParaRPr lang="en-AU" sz="2800" dirty="0" smtClean="0"/>
          </a:p>
          <a:p>
            <a:pPr marL="38100" indent="0">
              <a:spcBef>
                <a:spcPts val="0"/>
              </a:spcBef>
              <a:spcAft>
                <a:spcPts val="0"/>
              </a:spcAft>
              <a:buNone/>
            </a:pPr>
            <a:r>
              <a:rPr lang="en-AU" sz="2800" dirty="0" smtClean="0"/>
              <a:t>on </a:t>
            </a:r>
            <a:r>
              <a:rPr lang="en-AU" sz="2800" dirty="0"/>
              <a:t>the armature coils. In this example, the </a:t>
            </a:r>
            <a:endParaRPr lang="en-AU" sz="2800" dirty="0" smtClean="0"/>
          </a:p>
          <a:p>
            <a:pPr marL="38100" indent="0">
              <a:spcBef>
                <a:spcPts val="0"/>
              </a:spcBef>
              <a:spcAft>
                <a:spcPts val="0"/>
              </a:spcAft>
              <a:buNone/>
            </a:pPr>
            <a:r>
              <a:rPr lang="en-AU" sz="2800" dirty="0" smtClean="0"/>
              <a:t>rotating </a:t>
            </a:r>
            <a:r>
              <a:rPr lang="en-AU" sz="2800" dirty="0"/>
              <a:t>field is achieved by the extra coils </a:t>
            </a:r>
            <a:endParaRPr lang="en-AU" sz="2800" dirty="0" smtClean="0"/>
          </a:p>
          <a:p>
            <a:pPr marL="38100" indent="0">
              <a:spcBef>
                <a:spcPts val="0"/>
              </a:spcBef>
              <a:spcAft>
                <a:spcPts val="0"/>
              </a:spcAft>
              <a:buNone/>
            </a:pPr>
            <a:r>
              <a:rPr lang="en-AU" sz="2800" dirty="0" smtClean="0"/>
              <a:t>on </a:t>
            </a:r>
            <a:r>
              <a:rPr lang="en-AU" sz="2800" dirty="0"/>
              <a:t>the pole pieces. </a:t>
            </a:r>
            <a:endParaRPr lang="en-AU" sz="2800" dirty="0" smtClean="0"/>
          </a:p>
          <a:p>
            <a:pPr marL="38100" indent="0">
              <a:spcBef>
                <a:spcPts val="0"/>
              </a:spcBef>
              <a:spcAft>
                <a:spcPts val="0"/>
              </a:spcAft>
              <a:buNone/>
            </a:pPr>
            <a:endParaRPr lang="en-AU" sz="2800" dirty="0"/>
          </a:p>
          <a:p>
            <a:pPr marL="38100" indent="0">
              <a:spcBef>
                <a:spcPts val="0"/>
              </a:spcBef>
              <a:spcAft>
                <a:spcPts val="0"/>
              </a:spcAft>
              <a:buNone/>
            </a:pPr>
            <a:endParaRPr lang="en-AU" sz="2800" dirty="0"/>
          </a:p>
          <a:p>
            <a:pPr marL="38100" indent="0">
              <a:spcBef>
                <a:spcPts val="0"/>
              </a:spcBef>
              <a:spcAft>
                <a:spcPts val="0"/>
              </a:spcAft>
              <a:buNone/>
            </a:pPr>
            <a:endParaRPr lang="en-AU" sz="2800" dirty="0">
              <a:sym typeface="Symbol"/>
            </a:endParaRPr>
          </a:p>
        </p:txBody>
      </p:sp>
      <p:pic>
        <p:nvPicPr>
          <p:cNvPr id="14338" name="Picture 2" descr="http://hyperphysics.phy-astr.gsu.edu/hbase/magnetic/imgmag/indmot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580" y="1951328"/>
            <a:ext cx="4915706" cy="4881283"/>
          </a:xfrm>
          <a:prstGeom prst="rect">
            <a:avLst/>
          </a:prstGeom>
          <a:solidFill>
            <a:schemeClr val="tx1"/>
          </a:solidFill>
        </p:spPr>
      </p:pic>
    </p:spTree>
    <p:extLst>
      <p:ext uri="{BB962C8B-B14F-4D97-AF65-F5344CB8AC3E}">
        <p14:creationId xmlns:p14="http://schemas.microsoft.com/office/powerpoint/2010/main" val="221913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smtClean="0"/>
              <a:t>Generators versus Motors</a:t>
            </a:r>
            <a:endParaRPr lang="en-AU" b="1" dirty="0"/>
          </a:p>
        </p:txBody>
      </p:sp>
      <p:sp>
        <p:nvSpPr>
          <p:cNvPr id="3" name="Content Placeholder 2"/>
          <p:cNvSpPr>
            <a:spLocks noGrp="1"/>
          </p:cNvSpPr>
          <p:nvPr>
            <p:ph idx="1"/>
          </p:nvPr>
        </p:nvSpPr>
        <p:spPr>
          <a:xfrm>
            <a:off x="324091" y="1000108"/>
            <a:ext cx="11516810" cy="5095892"/>
          </a:xfrm>
        </p:spPr>
        <p:txBody>
          <a:bodyPr>
            <a:normAutofit/>
          </a:bodyPr>
          <a:lstStyle/>
          <a:p>
            <a:pPr marL="38100" indent="0">
              <a:buNone/>
            </a:pPr>
            <a:r>
              <a:rPr lang="en-AU" sz="2800" dirty="0"/>
              <a:t>Generators: Generate electricity using motion</a:t>
            </a:r>
            <a:r>
              <a:rPr lang="en-AU" sz="2800" dirty="0" smtClean="0"/>
              <a:t>.</a:t>
            </a:r>
          </a:p>
          <a:p>
            <a:pPr marL="38100" indent="0">
              <a:buNone/>
            </a:pPr>
            <a:r>
              <a:rPr lang="en-AU" sz="2800" dirty="0" smtClean="0"/>
              <a:t> </a:t>
            </a:r>
            <a:endParaRPr lang="en-AU" sz="2800" dirty="0">
              <a:sym typeface="Symbol"/>
            </a:endParaRPr>
          </a:p>
          <a:p>
            <a:pPr marL="38100" indent="0">
              <a:buNone/>
            </a:pPr>
            <a:r>
              <a:rPr lang="en-AU" sz="2800" dirty="0">
                <a:sym typeface="Symbol"/>
              </a:rPr>
              <a:t>Motors: Motion using electricity</a:t>
            </a:r>
            <a:r>
              <a:rPr lang="en-AU" sz="2800" dirty="0" smtClean="0">
                <a:sym typeface="Symbol"/>
              </a:rPr>
              <a:t>.</a:t>
            </a:r>
          </a:p>
          <a:p>
            <a:pPr marL="625475" indent="-587375"/>
            <a:endParaRPr lang="en-AU" sz="2800" dirty="0">
              <a:sym typeface="Symbol"/>
            </a:endParaRPr>
          </a:p>
          <a:p>
            <a:pPr marL="38100" indent="0">
              <a:buNone/>
            </a:pPr>
            <a:r>
              <a:rPr lang="en-AU" sz="2800" dirty="0">
                <a:sym typeface="Symbol"/>
              </a:rPr>
              <a:t>The set up of a standard generator is where the coil is stationary and the magnet rotates around the coil. However, here we learn about the principles applied to small hobby motors where the magnet is stationary and the coil rotates. The outcome of current flow and induced EMF is the same</a:t>
            </a:r>
            <a:r>
              <a:rPr lang="en-AU" sz="2800" dirty="0" smtClean="0">
                <a:sym typeface="Symbol"/>
              </a:rPr>
              <a:t>.</a:t>
            </a:r>
            <a:endParaRPr lang="en-AU" sz="2800" dirty="0">
              <a:sym typeface="Symbol"/>
            </a:endParaRPr>
          </a:p>
        </p:txBody>
      </p:sp>
    </p:spTree>
    <p:extLst>
      <p:ext uri="{BB962C8B-B14F-4D97-AF65-F5344CB8AC3E}">
        <p14:creationId xmlns:p14="http://schemas.microsoft.com/office/powerpoint/2010/main" val="2233206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5715" y="1000108"/>
            <a:ext cx="8241175" cy="3286148"/>
          </a:xfrm>
        </p:spPr>
        <p:txBody>
          <a:bodyPr/>
          <a:lstStyle/>
          <a:p>
            <a:pPr marL="0" indent="0" algn="just">
              <a:buNone/>
            </a:pPr>
            <a:r>
              <a:rPr lang="en-AU" sz="2800" b="1" dirty="0">
                <a:solidFill>
                  <a:srgbClr val="FFFF00"/>
                </a:solidFill>
              </a:rPr>
              <a:t>The Motor RHR            </a:t>
            </a:r>
            <a:r>
              <a:rPr lang="en-AU" sz="2800" b="1" dirty="0" smtClean="0">
                <a:solidFill>
                  <a:srgbClr val="FFFF00"/>
                </a:solidFill>
              </a:rPr>
              <a:t> </a:t>
            </a:r>
            <a:r>
              <a:rPr lang="en-AU" sz="2800" b="1" dirty="0">
                <a:solidFill>
                  <a:srgbClr val="FFFF00"/>
                </a:solidFill>
              </a:rPr>
              <a:t>The Generator LHR</a:t>
            </a:r>
          </a:p>
          <a:p>
            <a:pPr marL="0" indent="0" algn="just">
              <a:buNone/>
            </a:pPr>
            <a:endParaRPr lang="en-AU" sz="2800" dirty="0"/>
          </a:p>
          <a:p>
            <a:pPr>
              <a:buNone/>
            </a:pPr>
            <a:endParaRPr lang="en-AU" sz="2800" dirty="0"/>
          </a:p>
        </p:txBody>
      </p:sp>
      <p:sp>
        <p:nvSpPr>
          <p:cNvPr id="4" name="Title 1"/>
          <p:cNvSpPr txBox="1">
            <a:spLocks/>
          </p:cNvSpPr>
          <p:nvPr/>
        </p:nvSpPr>
        <p:spPr bwMode="auto">
          <a:xfrm>
            <a:off x="335666" y="0"/>
            <a:ext cx="10246586"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fontAlgn="base">
              <a:spcBef>
                <a:spcPct val="0"/>
              </a:spcBef>
              <a:spcAft>
                <a:spcPct val="0"/>
              </a:spcAft>
              <a:defRPr/>
            </a:pPr>
            <a:r>
              <a:rPr lang="en-AU" sz="4000" b="1" kern="0" dirty="0">
                <a:solidFill>
                  <a:schemeClr val="tx2"/>
                </a:solidFill>
                <a:latin typeface="+mj-lt"/>
                <a:ea typeface="+mj-ea"/>
                <a:cs typeface="+mj-cs"/>
              </a:rPr>
              <a:t>Motors versus Generators</a:t>
            </a:r>
          </a:p>
        </p:txBody>
      </p:sp>
      <p:pic>
        <p:nvPicPr>
          <p:cNvPr id="295938" name="Picture 2" descr="http://www.electrical4u.com/electrical-motor/images/dc-motor-05.jpg"/>
          <p:cNvPicPr>
            <a:picLocks noChangeAspect="1" noChangeArrowheads="1"/>
          </p:cNvPicPr>
          <p:nvPr/>
        </p:nvPicPr>
        <p:blipFill>
          <a:blip r:embed="rId2"/>
          <a:srcRect/>
          <a:stretch>
            <a:fillRect/>
          </a:stretch>
        </p:blipFill>
        <p:spPr bwMode="auto">
          <a:xfrm>
            <a:off x="1383501" y="3995831"/>
            <a:ext cx="4075458" cy="2716971"/>
          </a:xfrm>
          <a:prstGeom prst="rect">
            <a:avLst/>
          </a:prstGeom>
          <a:noFill/>
        </p:spPr>
      </p:pic>
      <p:pic>
        <p:nvPicPr>
          <p:cNvPr id="295939" name="Picture 3"/>
          <p:cNvPicPr>
            <a:picLocks noChangeAspect="1" noChangeArrowheads="1"/>
          </p:cNvPicPr>
          <p:nvPr/>
        </p:nvPicPr>
        <p:blipFill>
          <a:blip r:embed="rId3"/>
          <a:srcRect/>
          <a:stretch>
            <a:fillRect/>
          </a:stretch>
        </p:blipFill>
        <p:spPr bwMode="auto">
          <a:xfrm>
            <a:off x="4122865" y="1571612"/>
            <a:ext cx="4484673" cy="2199906"/>
          </a:xfrm>
          <a:prstGeom prst="rect">
            <a:avLst/>
          </a:prstGeom>
          <a:noFill/>
          <a:ln w="9525">
            <a:noFill/>
            <a:miter lim="800000"/>
            <a:headEnd/>
            <a:tailEnd/>
          </a:ln>
          <a:effectLst/>
        </p:spPr>
      </p:pic>
      <p:pic>
        <p:nvPicPr>
          <p:cNvPr id="295943" name="Picture 7" descr="http://image.tutorvista.com/content/electricity/dc-generator.jpeg"/>
          <p:cNvPicPr>
            <a:picLocks noChangeAspect="1" noChangeArrowheads="1"/>
          </p:cNvPicPr>
          <p:nvPr/>
        </p:nvPicPr>
        <p:blipFill>
          <a:blip r:embed="rId4"/>
          <a:srcRect/>
          <a:stretch>
            <a:fillRect/>
          </a:stretch>
        </p:blipFill>
        <p:spPr bwMode="auto">
          <a:xfrm>
            <a:off x="7131173" y="3998176"/>
            <a:ext cx="3609975" cy="2714626"/>
          </a:xfrm>
          <a:prstGeom prst="rect">
            <a:avLst/>
          </a:prstGeom>
          <a:noFill/>
        </p:spPr>
      </p:pic>
    </p:spTree>
    <p:extLst>
      <p:ext uri="{BB962C8B-B14F-4D97-AF65-F5344CB8AC3E}">
        <p14:creationId xmlns:p14="http://schemas.microsoft.com/office/powerpoint/2010/main" val="269845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091" y="1000108"/>
            <a:ext cx="6557727" cy="5574312"/>
          </a:xfrm>
        </p:spPr>
        <p:txBody>
          <a:bodyPr>
            <a:normAutofit/>
          </a:bodyPr>
          <a:lstStyle/>
          <a:p>
            <a:pPr marL="0" indent="0" algn="just">
              <a:buNone/>
            </a:pPr>
            <a:r>
              <a:rPr lang="en-AU" sz="2800" dirty="0"/>
              <a:t>The Motor needs definite connection when the area of the coil is parallel with the magnetic field, hence maximum force is applied perpendicular to the rotation of the coil when electricity is applied</a:t>
            </a:r>
            <a:r>
              <a:rPr lang="en-AU" sz="2800" dirty="0" smtClean="0"/>
              <a:t>. </a:t>
            </a:r>
            <a:r>
              <a:rPr lang="en-AU" sz="2800" kern="0" dirty="0"/>
              <a:t>The Generator needs a connection when the EMF is at its maximum, hence needs definite connection when the area of the coil is moved to the parallel position with the magnetic field</a:t>
            </a:r>
            <a:endParaRPr lang="en-AU" sz="2800" dirty="0"/>
          </a:p>
          <a:p>
            <a:pPr>
              <a:buNone/>
            </a:pPr>
            <a:endParaRPr lang="en-AU" sz="2800" dirty="0"/>
          </a:p>
        </p:txBody>
      </p:sp>
      <p:sp>
        <p:nvSpPr>
          <p:cNvPr id="4" name="Title 1"/>
          <p:cNvSpPr txBox="1">
            <a:spLocks/>
          </p:cNvSpPr>
          <p:nvPr/>
        </p:nvSpPr>
        <p:spPr bwMode="auto">
          <a:xfrm>
            <a:off x="324091" y="0"/>
            <a:ext cx="10258161"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Generators versus Motors</a:t>
            </a:r>
          </a:p>
        </p:txBody>
      </p:sp>
      <p:pic>
        <p:nvPicPr>
          <p:cNvPr id="6" name="Picture 5" descr="Motor.gif"/>
          <p:cNvPicPr>
            <a:picLocks noChangeAspect="1"/>
          </p:cNvPicPr>
          <p:nvPr/>
        </p:nvPicPr>
        <p:blipFill>
          <a:blip r:embed="rId2"/>
          <a:stretch>
            <a:fillRect/>
          </a:stretch>
        </p:blipFill>
        <p:spPr>
          <a:xfrm>
            <a:off x="6953255" y="928671"/>
            <a:ext cx="5207881" cy="5124888"/>
          </a:xfrm>
          <a:prstGeom prst="rect">
            <a:avLst/>
          </a:prstGeom>
        </p:spPr>
      </p:pic>
    </p:spTree>
    <p:extLst>
      <p:ext uri="{BB962C8B-B14F-4D97-AF65-F5344CB8AC3E}">
        <p14:creationId xmlns:p14="http://schemas.microsoft.com/office/powerpoint/2010/main" val="422976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a:t>Generators versus Motors</a:t>
            </a:r>
          </a:p>
        </p:txBody>
      </p:sp>
      <p:sp>
        <p:nvSpPr>
          <p:cNvPr id="3" name="Content Placeholder 2"/>
          <p:cNvSpPr>
            <a:spLocks noGrp="1"/>
          </p:cNvSpPr>
          <p:nvPr>
            <p:ph idx="1"/>
          </p:nvPr>
        </p:nvSpPr>
        <p:spPr>
          <a:xfrm>
            <a:off x="358815" y="1000107"/>
            <a:ext cx="10984375" cy="4497867"/>
          </a:xfrm>
        </p:spPr>
        <p:txBody>
          <a:bodyPr>
            <a:normAutofit/>
          </a:bodyPr>
          <a:lstStyle/>
          <a:p>
            <a:pPr>
              <a:buNone/>
            </a:pPr>
            <a:r>
              <a:rPr lang="en-AU" sz="2800" b="1" u="sng" dirty="0" smtClean="0">
                <a:solidFill>
                  <a:srgbClr val="FFFF00"/>
                </a:solidFill>
              </a:rPr>
              <a:t>Example 5.4c:</a:t>
            </a:r>
            <a:r>
              <a:rPr lang="en-AU" sz="2800" dirty="0" smtClean="0"/>
              <a:t> </a:t>
            </a:r>
            <a:r>
              <a:rPr lang="en-AU" sz="2800" kern="0" dirty="0" smtClean="0"/>
              <a:t>Distinguish </a:t>
            </a:r>
            <a:r>
              <a:rPr lang="en-AU" sz="2800" kern="0" dirty="0"/>
              <a:t>between the motor principle and the generator principle.</a:t>
            </a:r>
          </a:p>
          <a:p>
            <a:pPr>
              <a:buNone/>
            </a:pPr>
            <a:endParaRPr lang="en-AU" sz="2800" dirty="0"/>
          </a:p>
        </p:txBody>
      </p:sp>
      <p:sp>
        <p:nvSpPr>
          <p:cNvPr id="5" name="Content Placeholder 2"/>
          <p:cNvSpPr txBox="1">
            <a:spLocks/>
          </p:cNvSpPr>
          <p:nvPr/>
        </p:nvSpPr>
        <p:spPr bwMode="auto">
          <a:xfrm>
            <a:off x="2809852" y="3786190"/>
            <a:ext cx="7772400" cy="18573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indent="-342900" defTabSz="914400" fontAlgn="base">
              <a:spcBef>
                <a:spcPct val="20000"/>
              </a:spcBef>
              <a:spcAft>
                <a:spcPct val="0"/>
              </a:spcAft>
              <a:buClr>
                <a:schemeClr val="hlink"/>
              </a:buClr>
              <a:defRPr/>
            </a:pPr>
            <a:endParaRPr lang="en-AU" sz="2800" kern="0" dirty="0"/>
          </a:p>
        </p:txBody>
      </p:sp>
    </p:spTree>
    <p:extLst>
      <p:ext uri="{BB962C8B-B14F-4D97-AF65-F5344CB8AC3E}">
        <p14:creationId xmlns:p14="http://schemas.microsoft.com/office/powerpoint/2010/main" val="265940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a:t>
            </a:r>
            <a:r>
              <a:rPr lang="en-AU" sz="2800" dirty="0" smtClean="0">
                <a:solidFill>
                  <a:schemeClr val="accent5">
                    <a:lumMod val="50000"/>
                  </a:schemeClr>
                </a:solidFill>
                <a:latin typeface="Arial" pitchFamily="34" charset="0"/>
                <a:cs typeface="Arial" pitchFamily="34" charset="0"/>
              </a:rPr>
              <a:t>5.4 - </a:t>
            </a:r>
            <a:r>
              <a:rPr lang="en-AU" sz="2800" dirty="0">
                <a:solidFill>
                  <a:schemeClr val="accent5">
                    <a:lumMod val="50000"/>
                  </a:schemeClr>
                </a:solidFill>
                <a:latin typeface="Arial" pitchFamily="34" charset="0"/>
                <a:cs typeface="Arial" pitchFamily="34" charset="0"/>
              </a:rPr>
              <a:t>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a:t>
            </a:r>
            <a:r>
              <a:rPr lang="en-AU" sz="2800" dirty="0" smtClean="0">
                <a:solidFill>
                  <a:schemeClr val="accent5">
                    <a:lumMod val="50000"/>
                  </a:schemeClr>
                </a:solidFill>
                <a:latin typeface="Arial" pitchFamily="34" charset="0"/>
                <a:cs typeface="Arial" pitchFamily="34" charset="0"/>
              </a:rPr>
              <a:t>5.5, </a:t>
            </a:r>
            <a:r>
              <a:rPr lang="en-AU" sz="2800" dirty="0">
                <a:solidFill>
                  <a:schemeClr val="accent5">
                    <a:lumMod val="50000"/>
                  </a:schemeClr>
                </a:solidFill>
                <a:latin typeface="Arial" pitchFamily="34" charset="0"/>
                <a:cs typeface="Arial" pitchFamily="34" charset="0"/>
              </a:rPr>
              <a:t>page </a:t>
            </a:r>
            <a:r>
              <a:rPr lang="en-AU" sz="2800" dirty="0" smtClean="0">
                <a:solidFill>
                  <a:schemeClr val="accent5">
                    <a:lumMod val="50000"/>
                  </a:schemeClr>
                </a:solidFill>
                <a:latin typeface="Arial" pitchFamily="34" charset="0"/>
                <a:cs typeface="Arial" pitchFamily="34" charset="0"/>
              </a:rPr>
              <a:t>152-158 </a:t>
            </a:r>
            <a:r>
              <a:rPr lang="en-AU" sz="2800" dirty="0">
                <a:solidFill>
                  <a:schemeClr val="accent5">
                    <a:lumMod val="50000"/>
                  </a:schemeClr>
                </a:solidFill>
                <a:latin typeface="Arial" pitchFamily="34" charset="0"/>
                <a:cs typeface="Arial" pitchFamily="34" charset="0"/>
              </a:rPr>
              <a:t>and answer </a:t>
            </a:r>
          </a:p>
          <a:p>
            <a:pPr>
              <a:spcAft>
                <a:spcPts val="1200"/>
              </a:spcAft>
            </a:pPr>
            <a:r>
              <a:rPr lang="en-AU" sz="2800" dirty="0">
                <a:solidFill>
                  <a:schemeClr val="accent5">
                    <a:lumMod val="50000"/>
                  </a:schemeClr>
                </a:solidFill>
                <a:latin typeface="Arial" pitchFamily="34" charset="0"/>
                <a:cs typeface="Arial" pitchFamily="34" charset="0"/>
              </a:rPr>
              <a:t>	</a:t>
            </a:r>
            <a:r>
              <a:rPr lang="en-AU" sz="2800" dirty="0" smtClean="0">
                <a:solidFill>
                  <a:schemeClr val="accent5">
                    <a:lumMod val="50000"/>
                  </a:schemeClr>
                </a:solidFill>
                <a:latin typeface="Arial" pitchFamily="34" charset="0"/>
                <a:cs typeface="Arial" pitchFamily="34" charset="0"/>
              </a:rPr>
              <a:t>Q1 &amp; Q2 Set 5.5</a:t>
            </a:r>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6335526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smtClean="0"/>
              <a:t>EM RADIATION</a:t>
            </a:r>
            <a:endParaRPr lang="en-AU" sz="6600" dirty="0"/>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smtClean="0"/>
              <a:t>Chapter 5.5</a:t>
            </a:r>
          </a:p>
          <a:p>
            <a:pPr algn="l"/>
            <a:r>
              <a:rPr lang="en-AU" sz="3600" dirty="0"/>
              <a:t>Page </a:t>
            </a:r>
            <a:r>
              <a:rPr lang="en-AU" sz="3600" dirty="0" smtClean="0"/>
              <a:t>146 </a:t>
            </a:r>
            <a:r>
              <a:rPr lang="en-AU" sz="3600" dirty="0"/>
              <a:t>- </a:t>
            </a:r>
            <a:r>
              <a:rPr lang="en-AU" sz="3600" dirty="0" smtClean="0"/>
              <a:t>151</a:t>
            </a:r>
            <a:endParaRPr lang="en-AU" sz="3600" dirty="0"/>
          </a:p>
        </p:txBody>
      </p:sp>
    </p:spTree>
    <p:extLst>
      <p:ext uri="{BB962C8B-B14F-4D97-AF65-F5344CB8AC3E}">
        <p14:creationId xmlns:p14="http://schemas.microsoft.com/office/powerpoint/2010/main" val="36908941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47241" y="0"/>
            <a:ext cx="9863559" cy="1143000"/>
          </a:xfrm>
        </p:spPr>
        <p:txBody>
          <a:bodyPr>
            <a:noAutofit/>
          </a:bodyPr>
          <a:lstStyle/>
          <a:p>
            <a:pPr algn="l"/>
            <a:r>
              <a:rPr lang="en-AU" b="1" dirty="0"/>
              <a:t>Family of Electromagnetic Radiation</a:t>
            </a:r>
          </a:p>
        </p:txBody>
      </p:sp>
      <p:pic>
        <p:nvPicPr>
          <p:cNvPr id="4" name="Content Placeholder 3" descr="Spectrum.jpg"/>
          <p:cNvPicPr>
            <a:picLocks noGrp="1" noChangeAspect="1"/>
          </p:cNvPicPr>
          <p:nvPr>
            <p:ph idx="1"/>
          </p:nvPr>
        </p:nvPicPr>
        <p:blipFill>
          <a:blip r:embed="rId2"/>
          <a:stretch>
            <a:fillRect/>
          </a:stretch>
        </p:blipFill>
        <p:spPr>
          <a:xfrm>
            <a:off x="1802429" y="1047137"/>
            <a:ext cx="8408371" cy="5818593"/>
          </a:xfrm>
        </p:spPr>
      </p:pic>
    </p:spTree>
    <p:extLst>
      <p:ext uri="{BB962C8B-B14F-4D97-AF65-F5344CB8AC3E}">
        <p14:creationId xmlns:p14="http://schemas.microsoft.com/office/powerpoint/2010/main" val="404850846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35666" y="0"/>
            <a:ext cx="9875134" cy="1143000"/>
          </a:xfrm>
        </p:spPr>
        <p:txBody>
          <a:bodyPr>
            <a:normAutofit/>
          </a:bodyPr>
          <a:lstStyle/>
          <a:p>
            <a:pPr algn="l"/>
            <a:r>
              <a:rPr lang="en-AU" b="1" dirty="0"/>
              <a:t>Family of Electromagnetic Radiation</a:t>
            </a:r>
          </a:p>
        </p:txBody>
      </p:sp>
      <p:sp>
        <p:nvSpPr>
          <p:cNvPr id="3" name="Espace réservé du contenu 2"/>
          <p:cNvSpPr>
            <a:spLocks noGrp="1"/>
          </p:cNvSpPr>
          <p:nvPr>
            <p:ph idx="1"/>
          </p:nvPr>
        </p:nvSpPr>
        <p:spPr>
          <a:xfrm>
            <a:off x="4548851" y="971718"/>
            <a:ext cx="6119149" cy="5886282"/>
          </a:xfrm>
        </p:spPr>
        <p:txBody>
          <a:bodyPr rtlCol="0">
            <a:noAutofit/>
          </a:bodyPr>
          <a:lstStyle/>
          <a:p>
            <a:pPr marL="36900" indent="0">
              <a:buNone/>
            </a:pPr>
            <a:r>
              <a:rPr lang="en-AU" sz="2800" dirty="0" smtClean="0"/>
              <a:t>Light is part of the electromagnetic family, each with its unique wavelength and corresponding frequency. All have the same velocity, known as the speed of light: </a:t>
            </a:r>
          </a:p>
          <a:p>
            <a:pPr>
              <a:buNone/>
            </a:pPr>
            <a:r>
              <a:rPr lang="en-AU" sz="2800" dirty="0" smtClean="0"/>
              <a:t>			c = 3.00 x 10</a:t>
            </a:r>
            <a:r>
              <a:rPr lang="en-AU" sz="2800" baseline="30000" dirty="0" smtClean="0"/>
              <a:t>8</a:t>
            </a:r>
            <a:r>
              <a:rPr lang="en-AU" sz="2800" dirty="0" smtClean="0"/>
              <a:t> ms</a:t>
            </a:r>
            <a:r>
              <a:rPr lang="en-AU" sz="2800" baseline="30000" dirty="0" smtClean="0"/>
              <a:t>-1</a:t>
            </a:r>
            <a:r>
              <a:rPr lang="en-AU" sz="2800" dirty="0" smtClean="0"/>
              <a:t>. </a:t>
            </a:r>
          </a:p>
          <a:p>
            <a:pPr marL="36900" indent="0">
              <a:buNone/>
            </a:pPr>
            <a:r>
              <a:rPr lang="en-AU" sz="2800" dirty="0" smtClean="0">
                <a:cs typeface="Times New Roman" pitchFamily="18" charset="0"/>
              </a:rPr>
              <a:t>Within the spectrum of light radiation the wavelength is varying.</a:t>
            </a:r>
          </a:p>
          <a:p>
            <a:endParaRPr lang="en-AU" sz="2800" dirty="0" smtClean="0"/>
          </a:p>
          <a:p>
            <a:endParaRPr lang="en-AU" sz="2800" dirty="0" smtClean="0"/>
          </a:p>
        </p:txBody>
      </p:sp>
      <p:pic>
        <p:nvPicPr>
          <p:cNvPr id="5" name="Picture 4" descr="Spectrum 1.jpg"/>
          <p:cNvPicPr>
            <a:picLocks noChangeAspect="1"/>
          </p:cNvPicPr>
          <p:nvPr/>
        </p:nvPicPr>
        <p:blipFill>
          <a:blip r:embed="rId2"/>
          <a:stretch>
            <a:fillRect/>
          </a:stretch>
        </p:blipFill>
        <p:spPr>
          <a:xfrm>
            <a:off x="335665" y="971718"/>
            <a:ext cx="3738623" cy="5904522"/>
          </a:xfrm>
          <a:prstGeom prst="rect">
            <a:avLst/>
          </a:prstGeom>
        </p:spPr>
      </p:pic>
    </p:spTree>
    <p:extLst>
      <p:ext uri="{BB962C8B-B14F-4D97-AF65-F5344CB8AC3E}">
        <p14:creationId xmlns:p14="http://schemas.microsoft.com/office/powerpoint/2010/main" val="2523912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8180" name="Rectangle 4"/>
          <p:cNvSpPr>
            <a:spLocks noChangeArrowheads="1"/>
          </p:cNvSpPr>
          <p:nvPr/>
        </p:nvSpPr>
        <p:spPr bwMode="auto">
          <a:xfrm>
            <a:off x="6048378"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8192" name="Line 16"/>
          <p:cNvSpPr>
            <a:spLocks noChangeShapeType="1"/>
          </p:cNvSpPr>
          <p:nvPr/>
        </p:nvSpPr>
        <p:spPr bwMode="auto">
          <a:xfrm>
            <a:off x="6492129" y="3190374"/>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8" name="Line 12"/>
          <p:cNvSpPr>
            <a:spLocks noChangeShapeType="1"/>
          </p:cNvSpPr>
          <p:nvPr/>
        </p:nvSpPr>
        <p:spPr bwMode="auto">
          <a:xfrm>
            <a:off x="6492128" y="3035489"/>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9" name="Line 13"/>
          <p:cNvSpPr>
            <a:spLocks noChangeShapeType="1"/>
          </p:cNvSpPr>
          <p:nvPr/>
        </p:nvSpPr>
        <p:spPr bwMode="auto">
          <a:xfrm>
            <a:off x="6505578" y="3355766"/>
            <a:ext cx="4271066" cy="21239"/>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0" name="Line 14"/>
          <p:cNvSpPr>
            <a:spLocks noChangeShapeType="1"/>
          </p:cNvSpPr>
          <p:nvPr/>
        </p:nvSpPr>
        <p:spPr bwMode="auto">
          <a:xfrm>
            <a:off x="6505578" y="2719755"/>
            <a:ext cx="4336592"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3" name="Line 17"/>
          <p:cNvSpPr>
            <a:spLocks noChangeShapeType="1"/>
          </p:cNvSpPr>
          <p:nvPr/>
        </p:nvSpPr>
        <p:spPr bwMode="auto">
          <a:xfrm>
            <a:off x="6505577" y="2869975"/>
            <a:ext cx="4336593"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34" name="Line 14"/>
          <p:cNvSpPr>
            <a:spLocks noChangeShapeType="1"/>
          </p:cNvSpPr>
          <p:nvPr/>
        </p:nvSpPr>
        <p:spPr bwMode="auto">
          <a:xfrm flipV="1">
            <a:off x="6505577" y="2522824"/>
            <a:ext cx="4298931" cy="34312"/>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78" name="Rectangle 2"/>
          <p:cNvSpPr>
            <a:spLocks noGrp="1" noChangeArrowheads="1"/>
          </p:cNvSpPr>
          <p:nvPr>
            <p:ph type="title"/>
          </p:nvPr>
        </p:nvSpPr>
        <p:spPr>
          <a:xfrm>
            <a:off x="331075" y="0"/>
            <a:ext cx="11524593" cy="1143000"/>
          </a:xfrm>
        </p:spPr>
        <p:txBody>
          <a:bodyPr>
            <a:noAutofit/>
          </a:bodyPr>
          <a:lstStyle/>
          <a:p>
            <a:pPr algn="l">
              <a:defRPr/>
            </a:pPr>
            <a:r>
              <a:rPr lang="en-US" b="1" dirty="0" smtClean="0"/>
              <a:t>Induced Current</a:t>
            </a:r>
          </a:p>
        </p:txBody>
      </p:sp>
      <p:sp>
        <p:nvSpPr>
          <p:cNvPr id="818200" name="Text Box 24"/>
          <p:cNvSpPr txBox="1">
            <a:spLocks noChangeArrowheads="1"/>
          </p:cNvSpPr>
          <p:nvPr/>
        </p:nvSpPr>
        <p:spPr bwMode="auto">
          <a:xfrm>
            <a:off x="331075" y="1357298"/>
            <a:ext cx="5399691" cy="1815882"/>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flux </a:t>
            </a:r>
            <a:r>
              <a:rPr lang="en-US" sz="2800" dirty="0">
                <a:solidFill>
                  <a:schemeClr val="tx2"/>
                </a:solidFill>
                <a:effectLst>
                  <a:outerShdw blurRad="38100" dist="38100" dir="2700000" algn="tl">
                    <a:srgbClr val="000000"/>
                  </a:outerShdw>
                </a:effectLst>
                <a:sym typeface="Symbol"/>
              </a:rPr>
              <a:t></a:t>
            </a:r>
            <a:r>
              <a:rPr lang="en-US" sz="2800" dirty="0">
                <a:solidFill>
                  <a:schemeClr val="tx2"/>
                </a:solidFill>
                <a:effectLst>
                  <a:outerShdw blurRad="38100" dist="38100" dir="2700000" algn="tl">
                    <a:srgbClr val="000000"/>
                  </a:outerShdw>
                </a:effectLst>
              </a:rPr>
              <a:t> penetrating the area </a:t>
            </a:r>
            <a:r>
              <a:rPr lang="en-US" sz="2800" dirty="0" smtClean="0">
                <a:solidFill>
                  <a:schemeClr val="tx2"/>
                </a:solidFill>
                <a:effectLst>
                  <a:outerShdw blurRad="38100" dist="38100" dir="2700000" algn="tl">
                    <a:srgbClr val="000000"/>
                  </a:outerShdw>
                </a:effectLst>
              </a:rPr>
              <a:t>A changes </a:t>
            </a:r>
            <a:r>
              <a:rPr lang="en-AU" sz="2800" dirty="0" smtClean="0">
                <a:solidFill>
                  <a:schemeClr val="tx2"/>
                </a:solidFill>
                <a:effectLst>
                  <a:outerShdw blurRad="38100" dist="38100" dir="2700000" algn="tl">
                    <a:srgbClr val="000000"/>
                  </a:outerShdw>
                </a:effectLst>
              </a:rPr>
              <a:t>over a period of time will determine the current induced in the area the coil contains.</a:t>
            </a:r>
            <a:endParaRPr lang="en-US" sz="2800" dirty="0">
              <a:solidFill>
                <a:schemeClr val="tx2"/>
              </a:solidFill>
              <a:effectLst>
                <a:outerShdw blurRad="38100" dist="38100" dir="2700000" algn="tl">
                  <a:srgbClr val="000000"/>
                </a:outerShdw>
              </a:effectLst>
            </a:endParaRPr>
          </a:p>
        </p:txBody>
      </p:sp>
      <p:sp>
        <p:nvSpPr>
          <p:cNvPr id="818183" name="Rectangle 7"/>
          <p:cNvSpPr>
            <a:spLocks noChangeArrowheads="1"/>
          </p:cNvSpPr>
          <p:nvPr/>
        </p:nvSpPr>
        <p:spPr bwMode="auto">
          <a:xfrm rot="19411501" flipH="1">
            <a:off x="8481664" y="1913954"/>
            <a:ext cx="200819" cy="2112437"/>
          </a:xfrm>
          <a:prstGeom prst="rect">
            <a:avLst/>
          </a:prstGeom>
          <a:solidFill>
            <a:schemeClr val="tx2"/>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tx2"/>
            </a:extrusionClr>
          </a:sp3d>
        </p:spPr>
        <p:txBody>
          <a:bodyPr anchor="ctr">
            <a:spAutoFit/>
            <a:flatTx/>
          </a:bodyPr>
          <a:lstStyle/>
          <a:p>
            <a:pPr>
              <a:defRPr/>
            </a:pPr>
            <a:endParaRPr lang="en-AU" dirty="0"/>
          </a:p>
        </p:txBody>
      </p:sp>
      <p:sp>
        <p:nvSpPr>
          <p:cNvPr id="818185" name="Line 9"/>
          <p:cNvSpPr>
            <a:spLocks noChangeShapeType="1"/>
          </p:cNvSpPr>
          <p:nvPr/>
        </p:nvSpPr>
        <p:spPr bwMode="auto">
          <a:xfrm flipV="1">
            <a:off x="8862015" y="1944046"/>
            <a:ext cx="1186760" cy="829303"/>
          </a:xfrm>
          <a:prstGeom prst="line">
            <a:avLst/>
          </a:prstGeom>
          <a:noFill/>
          <a:ln w="38100">
            <a:solidFill>
              <a:schemeClr val="accent1">
                <a:lumMod val="60000"/>
                <a:lumOff val="40000"/>
              </a:schemeClr>
            </a:solidFill>
            <a:round/>
            <a:headEnd/>
            <a:tailEnd type="triangle" w="med" len="med"/>
          </a:ln>
          <a:effectLst/>
        </p:spPr>
        <p:txBody>
          <a:bodyPr wrap="square">
            <a:spAutoFit/>
          </a:bodyPr>
          <a:lstStyle/>
          <a:p>
            <a:pPr>
              <a:defRPr/>
            </a:pPr>
            <a:endParaRPr lang="en-AU" dirty="0"/>
          </a:p>
        </p:txBody>
      </p:sp>
      <p:sp>
        <p:nvSpPr>
          <p:cNvPr id="818186" name="Line 10"/>
          <p:cNvSpPr>
            <a:spLocks noChangeShapeType="1"/>
          </p:cNvSpPr>
          <p:nvPr/>
        </p:nvSpPr>
        <p:spPr bwMode="auto">
          <a:xfrm flipV="1">
            <a:off x="8862015" y="2766946"/>
            <a:ext cx="1420320" cy="710"/>
          </a:xfrm>
          <a:prstGeom prst="line">
            <a:avLst/>
          </a:prstGeom>
          <a:noFill/>
          <a:ln w="38100">
            <a:solidFill>
              <a:srgbClr val="0070C0"/>
            </a:solidFill>
            <a:round/>
            <a:headEnd/>
            <a:tailEnd type="triangle" w="med" len="med"/>
          </a:ln>
          <a:effectLst/>
        </p:spPr>
        <p:txBody>
          <a:bodyPr wrap="square">
            <a:spAutoFit/>
          </a:bodyPr>
          <a:lstStyle/>
          <a:p>
            <a:pPr>
              <a:defRPr/>
            </a:pPr>
            <a:endParaRPr lang="en-AU" dirty="0"/>
          </a:p>
        </p:txBody>
      </p:sp>
      <p:sp>
        <p:nvSpPr>
          <p:cNvPr id="818187" name="Line 11"/>
          <p:cNvSpPr>
            <a:spLocks noChangeShapeType="1"/>
          </p:cNvSpPr>
          <p:nvPr/>
        </p:nvSpPr>
        <p:spPr bwMode="auto">
          <a:xfrm flipH="1">
            <a:off x="7696211" y="2766946"/>
            <a:ext cx="609600" cy="0"/>
          </a:xfrm>
          <a:prstGeom prst="line">
            <a:avLst/>
          </a:prstGeom>
          <a:noFill/>
          <a:ln w="38100">
            <a:solidFill>
              <a:srgbClr val="0070C0"/>
            </a:solidFill>
            <a:round/>
            <a:headEnd/>
            <a:tailEnd/>
          </a:ln>
          <a:effectLst/>
        </p:spPr>
        <p:txBody>
          <a:bodyPr>
            <a:spAutoFit/>
          </a:bodyPr>
          <a:lstStyle/>
          <a:p>
            <a:pPr>
              <a:defRPr/>
            </a:pPr>
            <a:endParaRPr lang="en-AU" dirty="0"/>
          </a:p>
        </p:txBody>
      </p:sp>
      <p:sp>
        <p:nvSpPr>
          <p:cNvPr id="4118" name="Text Box 20"/>
          <p:cNvSpPr txBox="1">
            <a:spLocks noChangeArrowheads="1"/>
          </p:cNvSpPr>
          <p:nvPr/>
        </p:nvSpPr>
        <p:spPr bwMode="auto">
          <a:xfrm>
            <a:off x="9854710" y="1534060"/>
            <a:ext cx="457200" cy="461665"/>
          </a:xfrm>
          <a:prstGeom prst="rect">
            <a:avLst/>
          </a:prstGeom>
          <a:noFill/>
          <a:ln w="38100">
            <a:noFill/>
            <a:miter lim="800000"/>
            <a:headEnd/>
            <a:tailEnd/>
          </a:ln>
        </p:spPr>
        <p:txBody>
          <a:bodyPr>
            <a:spAutoFit/>
          </a:bodyPr>
          <a:lstStyle/>
          <a:p>
            <a:r>
              <a:rPr lang="en-US" sz="2400" b="1" dirty="0">
                <a:solidFill>
                  <a:schemeClr val="accent1">
                    <a:lumMod val="60000"/>
                    <a:lumOff val="40000"/>
                  </a:schemeClr>
                </a:solidFill>
              </a:rPr>
              <a:t>n</a:t>
            </a:r>
          </a:p>
        </p:txBody>
      </p:sp>
      <p:sp>
        <p:nvSpPr>
          <p:cNvPr id="4119" name="Text Box 21"/>
          <p:cNvSpPr txBox="1">
            <a:spLocks noChangeArrowheads="1"/>
          </p:cNvSpPr>
          <p:nvPr/>
        </p:nvSpPr>
        <p:spPr bwMode="auto">
          <a:xfrm>
            <a:off x="8227384" y="1944046"/>
            <a:ext cx="457200" cy="461665"/>
          </a:xfrm>
          <a:prstGeom prst="rect">
            <a:avLst/>
          </a:prstGeom>
          <a:noFill/>
          <a:ln w="38100">
            <a:noFill/>
            <a:miter lim="800000"/>
            <a:headEnd/>
            <a:tailEnd/>
          </a:ln>
        </p:spPr>
        <p:txBody>
          <a:bodyPr>
            <a:spAutoFit/>
          </a:bodyPr>
          <a:lstStyle/>
          <a:p>
            <a:r>
              <a:rPr lang="en-US" sz="2400" b="1" dirty="0">
                <a:solidFill>
                  <a:schemeClr val="bg1">
                    <a:lumMod val="85000"/>
                    <a:lumOff val="15000"/>
                  </a:schemeClr>
                </a:solidFill>
              </a:rPr>
              <a:t>A</a:t>
            </a:r>
          </a:p>
        </p:txBody>
      </p:sp>
      <p:sp>
        <p:nvSpPr>
          <p:cNvPr id="4120" name="Text Box 22"/>
          <p:cNvSpPr txBox="1">
            <a:spLocks noChangeArrowheads="1"/>
          </p:cNvSpPr>
          <p:nvPr/>
        </p:nvSpPr>
        <p:spPr bwMode="auto">
          <a:xfrm>
            <a:off x="9216346" y="2321957"/>
            <a:ext cx="381000" cy="523220"/>
          </a:xfrm>
          <a:prstGeom prst="rect">
            <a:avLst/>
          </a:prstGeom>
          <a:noFill/>
          <a:ln w="38100">
            <a:noFill/>
            <a:miter lim="800000"/>
            <a:headEnd/>
            <a:tailEnd/>
          </a:ln>
        </p:spPr>
        <p:txBody>
          <a:bodyPr>
            <a:spAutoFit/>
          </a:bodyPr>
          <a:lstStyle/>
          <a:p>
            <a:r>
              <a:rPr lang="en-US" sz="2800" b="1" dirty="0">
                <a:solidFill>
                  <a:schemeClr val="accent1">
                    <a:lumMod val="60000"/>
                    <a:lumOff val="40000"/>
                  </a:schemeClr>
                </a:solidFill>
                <a:latin typeface="Symbol" pitchFamily="18" charset="2"/>
              </a:rPr>
              <a:t>q</a:t>
            </a:r>
          </a:p>
        </p:txBody>
      </p:sp>
      <p:sp>
        <p:nvSpPr>
          <p:cNvPr id="818199" name="Arc 23"/>
          <p:cNvSpPr>
            <a:spLocks/>
          </p:cNvSpPr>
          <p:nvPr/>
        </p:nvSpPr>
        <p:spPr bwMode="auto">
          <a:xfrm>
            <a:off x="9467343" y="2391077"/>
            <a:ext cx="184150" cy="3698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accent1">
                <a:lumMod val="60000"/>
                <a:lumOff val="40000"/>
              </a:schemeClr>
            </a:solidFill>
            <a:round/>
            <a:headEnd/>
            <a:tailEnd/>
          </a:ln>
          <a:effectLst/>
        </p:spPr>
        <p:txBody>
          <a:bodyPr wrap="none" anchor="ctr">
            <a:spAutoFit/>
          </a:bodyPr>
          <a:lstStyle/>
          <a:p>
            <a:pPr>
              <a:defRPr/>
            </a:pPr>
            <a:endParaRPr lang="en-AU" dirty="0"/>
          </a:p>
        </p:txBody>
      </p:sp>
      <p:sp>
        <p:nvSpPr>
          <p:cNvPr id="4122" name="Text Box 27"/>
          <p:cNvSpPr txBox="1">
            <a:spLocks noChangeArrowheads="1"/>
          </p:cNvSpPr>
          <p:nvPr/>
        </p:nvSpPr>
        <p:spPr bwMode="auto">
          <a:xfrm>
            <a:off x="8258972" y="2945439"/>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a</a:t>
            </a:r>
          </a:p>
        </p:txBody>
      </p:sp>
      <p:sp>
        <p:nvSpPr>
          <p:cNvPr id="818204" name="Arc 28"/>
          <p:cNvSpPr>
            <a:spLocks/>
          </p:cNvSpPr>
          <p:nvPr/>
        </p:nvSpPr>
        <p:spPr bwMode="auto">
          <a:xfrm rot="5400000" flipH="1" flipV="1">
            <a:off x="8160726" y="3013038"/>
            <a:ext cx="313395" cy="3466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square" anchor="ctr">
            <a:spAutoFit/>
          </a:bodyPr>
          <a:lstStyle/>
          <a:p>
            <a:pPr>
              <a:defRPr/>
            </a:pPr>
            <a:endParaRPr lang="en-AU" dirty="0"/>
          </a:p>
        </p:txBody>
      </p:sp>
      <p:grpSp>
        <p:nvGrpSpPr>
          <p:cNvPr id="4" name="Group 31"/>
          <p:cNvGrpSpPr>
            <a:grpSpLocks/>
          </p:cNvGrpSpPr>
          <p:nvPr/>
        </p:nvGrpSpPr>
        <p:grpSpPr bwMode="auto">
          <a:xfrm>
            <a:off x="6771646" y="3534335"/>
            <a:ext cx="1455738" cy="461964"/>
            <a:chOff x="3839" y="2465"/>
            <a:chExt cx="917" cy="291"/>
          </a:xfrm>
        </p:grpSpPr>
        <p:sp>
          <p:nvSpPr>
            <p:cNvPr id="818205" name="Line 29"/>
            <p:cNvSpPr>
              <a:spLocks noChangeShapeType="1"/>
            </p:cNvSpPr>
            <p:nvPr/>
          </p:nvSpPr>
          <p:spPr bwMode="auto">
            <a:xfrm>
              <a:off x="3839" y="2517"/>
              <a:ext cx="576"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
          <p:nvSpPr>
            <p:cNvPr id="4126" name="Text Box 30"/>
            <p:cNvSpPr txBox="1">
              <a:spLocks noChangeArrowheads="1"/>
            </p:cNvSpPr>
            <p:nvPr/>
          </p:nvSpPr>
          <p:spPr bwMode="auto">
            <a:xfrm>
              <a:off x="4468" y="2465"/>
              <a:ext cx="288" cy="291"/>
            </a:xfrm>
            <a:prstGeom prst="rect">
              <a:avLst/>
            </a:prstGeom>
            <a:noFill/>
            <a:ln w="38100">
              <a:noFill/>
              <a:miter lim="800000"/>
              <a:headEnd/>
              <a:tailEnd/>
            </a:ln>
          </p:spPr>
          <p:txBody>
            <a:bodyPr>
              <a:spAutoFit/>
            </a:bodyPr>
            <a:lstStyle/>
            <a:p>
              <a:pPr algn="l"/>
              <a:r>
                <a:rPr lang="en-US" sz="2400" b="1" dirty="0"/>
                <a:t>B</a:t>
              </a:r>
            </a:p>
          </p:txBody>
        </p:sp>
      </p:grpSp>
      <p:sp>
        <p:nvSpPr>
          <p:cNvPr id="35" name="TextBox 34"/>
          <p:cNvSpPr txBox="1"/>
          <p:nvPr/>
        </p:nvSpPr>
        <p:spPr>
          <a:xfrm>
            <a:off x="1195859" y="3547160"/>
            <a:ext cx="2246128" cy="1446550"/>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err="1" smtClean="0">
                <a:solidFill>
                  <a:schemeClr val="bg1">
                    <a:lumMod val="85000"/>
                    <a:lumOff val="15000"/>
                  </a:schemeClr>
                </a:solidFill>
                <a:effectLst>
                  <a:outerShdw blurRad="38100" dist="38100" dir="2700000" algn="tl">
                    <a:srgbClr val="000000">
                      <a:alpha val="43137"/>
                    </a:srgbClr>
                  </a:outerShdw>
                </a:effectLst>
                <a:sym typeface="Symbol"/>
              </a:rPr>
              <a:t>I</a:t>
            </a:r>
            <a:r>
              <a:rPr lang="en-US" sz="4400" b="1" baseline="-25000" dirty="0" err="1" smtClean="0">
                <a:solidFill>
                  <a:schemeClr val="bg1">
                    <a:lumMod val="85000"/>
                    <a:lumOff val="15000"/>
                  </a:schemeClr>
                </a:solidFill>
                <a:effectLst>
                  <a:outerShdw blurRad="38100" dist="38100" dir="2700000" algn="tl">
                    <a:srgbClr val="000000">
                      <a:alpha val="43137"/>
                    </a:srgbClr>
                  </a:outerShdw>
                </a:effectLst>
                <a:sym typeface="Symbol"/>
              </a:rPr>
              <a:t>ind</a:t>
            </a:r>
            <a:r>
              <a:rPr lang="en-US" sz="4400" b="1" dirty="0" smtClean="0">
                <a:solidFill>
                  <a:schemeClr val="bg1">
                    <a:lumMod val="85000"/>
                    <a:lumOff val="15000"/>
                  </a:schemeClr>
                </a:solidFill>
                <a:effectLst>
                  <a:outerShdw blurRad="38100" dist="38100" dir="2700000" algn="tl">
                    <a:srgbClr val="000000">
                      <a:alpha val="43137"/>
                    </a:srgbClr>
                  </a:outerShdw>
                </a:effectLst>
                <a:sym typeface="Symbol"/>
              </a:rPr>
              <a:t> </a:t>
            </a:r>
            <a:r>
              <a:rPr lang="en-US" sz="4400" b="1" dirty="0" smtClean="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u="sng" dirty="0" smtClean="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 </a:t>
            </a:r>
          </a:p>
          <a:p>
            <a:r>
              <a:rPr lang="en-US" sz="4400" b="1" dirty="0">
                <a:solidFill>
                  <a:schemeClr val="bg1">
                    <a:lumMod val="85000"/>
                    <a:lumOff val="15000"/>
                  </a:schemeClr>
                </a:solidFill>
                <a:effectLst>
                  <a:outerShdw blurRad="38100" dist="38100" dir="2700000" algn="tl">
                    <a:srgbClr val="000000">
                      <a:alpha val="43137"/>
                    </a:srgbClr>
                  </a:outerShdw>
                </a:effectLst>
                <a:cs typeface="Times New Roman" pitchFamily="18" charset="0"/>
                <a:sym typeface="Symbol"/>
              </a:rPr>
              <a:t> </a:t>
            </a:r>
            <a:r>
              <a:rPr lang="en-US" sz="4400" b="1" dirty="0" smtClean="0">
                <a:solidFill>
                  <a:schemeClr val="bg1">
                    <a:lumMod val="85000"/>
                    <a:lumOff val="15000"/>
                  </a:schemeClr>
                </a:solidFill>
                <a:effectLst>
                  <a:outerShdw blurRad="38100" dist="38100" dir="2700000" algn="tl">
                    <a:srgbClr val="000000">
                      <a:alpha val="43137"/>
                    </a:srgbClr>
                  </a:outerShdw>
                </a:effectLst>
                <a:cs typeface="Times New Roman" pitchFamily="18" charset="0"/>
                <a:sym typeface="Symbol"/>
              </a:rPr>
              <a:t>           t</a:t>
            </a:r>
            <a:endParaRPr lang="en-US" sz="4400" b="1" dirty="0">
              <a:solidFill>
                <a:schemeClr val="bg1">
                  <a:lumMod val="85000"/>
                  <a:lumOff val="15000"/>
                </a:schemeClr>
              </a:solidFill>
              <a:effectLst>
                <a:outerShdw blurRad="38100" dist="38100" dir="2700000" algn="tl">
                  <a:srgbClr val="000000">
                    <a:alpha val="43137"/>
                  </a:srgbClr>
                </a:outerShdw>
              </a:effectLst>
              <a:cs typeface="Times New Roman" pitchFamily="18" charset="0"/>
              <a:sym typeface="Symbol"/>
            </a:endParaRPr>
          </a:p>
        </p:txBody>
      </p:sp>
      <p:sp>
        <p:nvSpPr>
          <p:cNvPr id="818181" name="Rectangle 5"/>
          <p:cNvSpPr>
            <a:spLocks noChangeArrowheads="1"/>
          </p:cNvSpPr>
          <p:nvPr/>
        </p:nvSpPr>
        <p:spPr bwMode="auto">
          <a:xfrm>
            <a:off x="10593356"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Tree>
    <p:extLst>
      <p:ext uri="{BB962C8B-B14F-4D97-AF65-F5344CB8AC3E}">
        <p14:creationId xmlns:p14="http://schemas.microsoft.com/office/powerpoint/2010/main" val="241278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12517" y="0"/>
            <a:ext cx="9875134" cy="1143000"/>
          </a:xfrm>
        </p:spPr>
        <p:txBody>
          <a:bodyPr>
            <a:normAutofit/>
          </a:bodyPr>
          <a:lstStyle/>
          <a:p>
            <a:pPr algn="l"/>
            <a:r>
              <a:rPr lang="en-AU" b="1" dirty="0"/>
              <a:t>Family of Electromagnetic Radiation</a:t>
            </a:r>
          </a:p>
        </p:txBody>
      </p:sp>
      <p:sp>
        <p:nvSpPr>
          <p:cNvPr id="3" name="Espace réservé du contenu 2"/>
          <p:cNvSpPr>
            <a:spLocks noGrp="1"/>
          </p:cNvSpPr>
          <p:nvPr>
            <p:ph idx="1"/>
          </p:nvPr>
        </p:nvSpPr>
        <p:spPr>
          <a:xfrm>
            <a:off x="312517" y="1143000"/>
            <a:ext cx="11354764" cy="5572148"/>
          </a:xfrm>
        </p:spPr>
        <p:txBody>
          <a:bodyPr rtlCol="0">
            <a:noAutofit/>
          </a:bodyPr>
          <a:lstStyle/>
          <a:p>
            <a:pPr marL="36900" indent="0">
              <a:buNone/>
            </a:pPr>
            <a:r>
              <a:rPr lang="en-AU" sz="2800" dirty="0" smtClean="0"/>
              <a:t>In 1864, James Maxwell, explained the electromagnetic nature of light. He proposed that an oscillating electric charge (or current) will produce an oscillating mag</a:t>
            </a:r>
            <a:r>
              <a:rPr lang="en-AU" sz="2800" dirty="0" smtClean="0">
                <a:cs typeface="Times New Roman" pitchFamily="18" charset="0"/>
              </a:rPr>
              <a:t>net</a:t>
            </a:r>
            <a:r>
              <a:rPr lang="en-AU" sz="2800" dirty="0" smtClean="0"/>
              <a:t>ic field, which in turns produces an oscillating electric charge. This process becomes self-sustaining at the speed 3.00 × 10</a:t>
            </a:r>
            <a:r>
              <a:rPr lang="en-AU" sz="2800" baseline="30000" dirty="0" smtClean="0"/>
              <a:t>8</a:t>
            </a:r>
            <a:r>
              <a:rPr lang="en-AU" sz="2800" dirty="0" smtClean="0"/>
              <a:t> m s</a:t>
            </a:r>
            <a:r>
              <a:rPr lang="en-AU" sz="2800" baseline="30000" dirty="0" smtClean="0"/>
              <a:t>-1</a:t>
            </a:r>
            <a:r>
              <a:rPr lang="en-AU" sz="2800" dirty="0" smtClean="0"/>
              <a:t>. </a:t>
            </a:r>
          </a:p>
          <a:p>
            <a:pPr marL="36900" indent="0">
              <a:buNone/>
            </a:pPr>
            <a:r>
              <a:rPr lang="en-AU" sz="2800" dirty="0" smtClean="0"/>
              <a:t>The </a:t>
            </a:r>
            <a:r>
              <a:rPr lang="en-AU" sz="2800" b="1" dirty="0" smtClean="0"/>
              <a:t>electromagnetic force</a:t>
            </a:r>
            <a:r>
              <a:rPr lang="en-AU" sz="2800" dirty="0" smtClean="0"/>
              <a:t> is one of the four fundamental interactions in nature. The other three fundamental interactions are the strong interaction, the weak interaction, and gravitation. </a:t>
            </a:r>
          </a:p>
          <a:p>
            <a:pPr marL="36900" indent="0">
              <a:buNone/>
            </a:pPr>
            <a:r>
              <a:rPr lang="en-AU" sz="2800" dirty="0" smtClean="0"/>
              <a:t>In a vacuum, observing a photon of light, it was found that the force acting on that photon is;</a:t>
            </a:r>
          </a:p>
          <a:p>
            <a:pPr marL="36900" indent="0" algn="ctr">
              <a:buNone/>
            </a:pPr>
            <a:r>
              <a:rPr lang="en-AU" sz="3600" b="1" dirty="0" smtClean="0"/>
              <a:t>F = </a:t>
            </a:r>
            <a:r>
              <a:rPr lang="en-AU" sz="3600" b="1" dirty="0" err="1" smtClean="0"/>
              <a:t>qE</a:t>
            </a:r>
            <a:r>
              <a:rPr lang="en-AU" sz="3600" b="1" dirty="0" smtClean="0"/>
              <a:t> + </a:t>
            </a:r>
            <a:r>
              <a:rPr lang="en-AU" sz="3600" b="1" dirty="0" err="1" smtClean="0"/>
              <a:t>qvB</a:t>
            </a:r>
            <a:r>
              <a:rPr lang="en-AU" sz="3600" b="1" dirty="0" smtClean="0"/>
              <a:t> sin</a:t>
            </a:r>
            <a:r>
              <a:rPr lang="el-GR" sz="3600" b="1" dirty="0" smtClean="0">
                <a:latin typeface="Arial" panose="020B0604020202020204" pitchFamily="34" charset="0"/>
                <a:cs typeface="Arial" panose="020B0604020202020204" pitchFamily="34" charset="0"/>
              </a:rPr>
              <a:t>θ</a:t>
            </a:r>
            <a:endParaRPr lang="en-AU" sz="2800" b="1" dirty="0" smtClean="0"/>
          </a:p>
        </p:txBody>
      </p:sp>
    </p:spTree>
    <p:extLst>
      <p:ext uri="{BB962C8B-B14F-4D97-AF65-F5344CB8AC3E}">
        <p14:creationId xmlns:p14="http://schemas.microsoft.com/office/powerpoint/2010/main" val="35950889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smtClean="0"/>
              <a:t>Electromagnetic Radiation</a:t>
            </a:r>
            <a:endParaRPr lang="en-AU" b="1" kern="0" dirty="0"/>
          </a:p>
        </p:txBody>
      </p:sp>
      <p:sp>
        <p:nvSpPr>
          <p:cNvPr id="3" name="Content Placeholder 2"/>
          <p:cNvSpPr>
            <a:spLocks noGrp="1"/>
          </p:cNvSpPr>
          <p:nvPr>
            <p:ph idx="1"/>
          </p:nvPr>
        </p:nvSpPr>
        <p:spPr>
          <a:xfrm>
            <a:off x="358815" y="1000107"/>
            <a:ext cx="10984375" cy="4497867"/>
          </a:xfrm>
        </p:spPr>
        <p:txBody>
          <a:bodyPr>
            <a:normAutofit/>
          </a:bodyPr>
          <a:lstStyle/>
          <a:p>
            <a:pPr marL="0" indent="0">
              <a:buNone/>
            </a:pPr>
            <a:r>
              <a:rPr lang="en-AU" sz="2800" b="1" u="sng" dirty="0" smtClean="0">
                <a:solidFill>
                  <a:srgbClr val="FFFF00"/>
                </a:solidFill>
              </a:rPr>
              <a:t>Example 5.5a:</a:t>
            </a:r>
            <a:r>
              <a:rPr lang="en-AU" sz="2800" dirty="0" smtClean="0"/>
              <a:t> A photon of light hits a particle of ozone in the upper atmosphere of the Earth near the equator and shears off two electrons. The ozone particle receives 20% of the photons kinetic energy and enters the atmosphere heading North at an angle 30</a:t>
            </a:r>
            <a:r>
              <a:rPr lang="en-AU" sz="2800" baseline="30000" dirty="0" smtClean="0"/>
              <a:t>o</a:t>
            </a:r>
            <a:r>
              <a:rPr lang="en-AU" sz="2800" dirty="0" smtClean="0"/>
              <a:t> to the atmospheric layer. Given that the Earth has a magnetic field of 45 </a:t>
            </a:r>
            <a:r>
              <a:rPr lang="en-AU" sz="2800" dirty="0" err="1" smtClean="0"/>
              <a:t>microtesla</a:t>
            </a:r>
            <a:r>
              <a:rPr lang="en-AU" sz="2800" dirty="0" smtClean="0"/>
              <a:t> and an electric field in the upper atmosphere on that particular day of 150 N C</a:t>
            </a:r>
            <a:r>
              <a:rPr lang="en-AU" sz="2800" baseline="30000" dirty="0" smtClean="0"/>
              <a:t>-1</a:t>
            </a:r>
            <a:r>
              <a:rPr lang="en-AU" sz="2800" dirty="0" smtClean="0"/>
              <a:t>. What is the force that the ozone particle experiences as it moves through the upper atmosphere?</a:t>
            </a:r>
          </a:p>
          <a:p>
            <a:pPr marL="0" indent="0">
              <a:buNone/>
            </a:pPr>
            <a:endParaRPr lang="en-AU" sz="2800" dirty="0"/>
          </a:p>
          <a:p>
            <a:pPr marL="0" indent="0">
              <a:buNone/>
            </a:pPr>
            <a:endParaRPr lang="en-AU" sz="2800" dirty="0" smtClean="0"/>
          </a:p>
          <a:p>
            <a:pPr marL="0" indent="0">
              <a:buNone/>
            </a:pPr>
            <a:endParaRPr lang="en-AU" sz="2800" dirty="0" smtClean="0"/>
          </a:p>
          <a:p>
            <a:pPr marL="0" indent="0">
              <a:buNone/>
            </a:pPr>
            <a:endParaRPr lang="en-AU" sz="2800" dirty="0"/>
          </a:p>
          <a:p>
            <a:pPr marL="0" indent="0">
              <a:buNone/>
            </a:pPr>
            <a:endParaRPr lang="en-AU" sz="2800" dirty="0"/>
          </a:p>
        </p:txBody>
      </p:sp>
    </p:spTree>
    <p:extLst>
      <p:ext uri="{BB962C8B-B14F-4D97-AF65-F5344CB8AC3E}">
        <p14:creationId xmlns:p14="http://schemas.microsoft.com/office/powerpoint/2010/main" val="1958526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023" y="1624611"/>
            <a:ext cx="13114117" cy="1755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ontent Placeholder 2"/>
          <p:cNvSpPr>
            <a:spLocks noGrp="1"/>
          </p:cNvSpPr>
          <p:nvPr>
            <p:ph idx="1"/>
          </p:nvPr>
        </p:nvSpPr>
        <p:spPr>
          <a:xfrm>
            <a:off x="335666" y="1053296"/>
            <a:ext cx="11354764" cy="5416952"/>
          </a:xfrm>
        </p:spPr>
        <p:txBody>
          <a:bodyPr>
            <a:normAutofit/>
          </a:bodyPr>
          <a:lstStyle/>
          <a:p>
            <a:pPr marL="36900" indent="0">
              <a:buNone/>
            </a:pPr>
            <a:r>
              <a:rPr lang="en-AU" sz="2800" dirty="0" smtClean="0">
                <a:latin typeface="Times New Roman" pitchFamily="18" charset="0"/>
                <a:cs typeface="Times New Roman" pitchFamily="18" charset="0"/>
              </a:rPr>
              <a:t>Electro..... Magnetic! </a:t>
            </a:r>
          </a:p>
          <a:p>
            <a:endParaRPr lang="en-AU" sz="2800" dirty="0">
              <a:latin typeface="Times New Roman" pitchFamily="18" charset="0"/>
              <a:cs typeface="Times New Roman" pitchFamily="18" charset="0"/>
            </a:endParaRPr>
          </a:p>
          <a:p>
            <a:endParaRPr lang="en-AU" sz="2800" dirty="0" smtClean="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smtClean="0">
              <a:latin typeface="Times New Roman" pitchFamily="18" charset="0"/>
              <a:cs typeface="Times New Roman" pitchFamily="18" charset="0"/>
            </a:endParaRPr>
          </a:p>
          <a:p>
            <a:endParaRPr lang="en-AU" sz="2800" dirty="0">
              <a:latin typeface="Times New Roman" pitchFamily="18" charset="0"/>
              <a:cs typeface="Times New Roman" pitchFamily="18" charset="0"/>
            </a:endParaRPr>
          </a:p>
          <a:p>
            <a:endParaRPr lang="en-AU" sz="2800" dirty="0" smtClean="0">
              <a:latin typeface="Times New Roman" pitchFamily="18" charset="0"/>
              <a:cs typeface="Times New Roman" pitchFamily="18" charset="0"/>
            </a:endParaRPr>
          </a:p>
          <a:p>
            <a:pPr marL="36900" indent="0">
              <a:buNone/>
            </a:pPr>
            <a:r>
              <a:rPr lang="en-AU" sz="3600" dirty="0">
                <a:latin typeface="Times New Roman" pitchFamily="18" charset="0"/>
                <a:cs typeface="Times New Roman" pitchFamily="18" charset="0"/>
              </a:rPr>
              <a:t>c</a:t>
            </a:r>
            <a:r>
              <a:rPr lang="en-AU" sz="3600" dirty="0" smtClean="0">
                <a:latin typeface="Times New Roman" pitchFamily="18" charset="0"/>
                <a:cs typeface="Times New Roman" pitchFamily="18" charset="0"/>
              </a:rPr>
              <a:t> = f </a:t>
            </a:r>
            <a:r>
              <a:rPr lang="en-AU" sz="3600" dirty="0" smtClean="0">
                <a:latin typeface="Symbol" pitchFamily="18" charset="2"/>
                <a:cs typeface="Times New Roman" pitchFamily="18" charset="0"/>
              </a:rPr>
              <a:t>l</a:t>
            </a:r>
            <a:r>
              <a:rPr lang="en-AU" sz="3600" dirty="0" smtClean="0">
                <a:latin typeface="Times New Roman" pitchFamily="18" charset="0"/>
                <a:cs typeface="Times New Roman" pitchFamily="18" charset="0"/>
              </a:rPr>
              <a:t>, where c is constant.  </a:t>
            </a:r>
          </a:p>
        </p:txBody>
      </p:sp>
      <p:sp>
        <p:nvSpPr>
          <p:cNvPr id="4098" name="Titre 1"/>
          <p:cNvSpPr>
            <a:spLocks noGrp="1"/>
          </p:cNvSpPr>
          <p:nvPr>
            <p:ph type="title"/>
          </p:nvPr>
        </p:nvSpPr>
        <p:spPr>
          <a:xfrm>
            <a:off x="335666" y="0"/>
            <a:ext cx="9875134" cy="1143000"/>
          </a:xfrm>
        </p:spPr>
        <p:txBody>
          <a:bodyPr>
            <a:normAutofit/>
          </a:bodyPr>
          <a:lstStyle/>
          <a:p>
            <a:pPr algn="l"/>
            <a:r>
              <a:rPr lang="en-AU" b="1" dirty="0"/>
              <a:t>Family of Electromagnetic Radiation</a:t>
            </a:r>
          </a:p>
        </p:txBody>
      </p:sp>
      <p:pic>
        <p:nvPicPr>
          <p:cNvPr id="5" name="Picture 4" descr="Electromag.jpg"/>
          <p:cNvPicPr>
            <a:picLocks noChangeAspect="1"/>
          </p:cNvPicPr>
          <p:nvPr/>
        </p:nvPicPr>
        <p:blipFill>
          <a:blip r:embed="rId2"/>
          <a:stretch>
            <a:fillRect/>
          </a:stretch>
        </p:blipFill>
        <p:spPr>
          <a:xfrm>
            <a:off x="0" y="1636186"/>
            <a:ext cx="5808256" cy="3641870"/>
          </a:xfrm>
          <a:prstGeom prst="rect">
            <a:avLst/>
          </a:prstGeom>
        </p:spPr>
      </p:pic>
      <p:pic>
        <p:nvPicPr>
          <p:cNvPr id="30722" name="Picture 2" descr="http://micro.magnet.fsu.edu/primer/java/polarizedlight/emwave/electromagneticwavefigure1.jpg"/>
          <p:cNvPicPr>
            <a:picLocks noChangeAspect="1" noChangeArrowheads="1"/>
          </p:cNvPicPr>
          <p:nvPr/>
        </p:nvPicPr>
        <p:blipFill>
          <a:blip r:embed="rId3"/>
          <a:srcRect/>
          <a:stretch>
            <a:fillRect/>
          </a:stretch>
        </p:blipFill>
        <p:spPr bwMode="auto">
          <a:xfrm>
            <a:off x="5791491" y="1636186"/>
            <a:ext cx="6409692" cy="3641870"/>
          </a:xfrm>
          <a:prstGeom prst="rect">
            <a:avLst/>
          </a:prstGeom>
          <a:noFill/>
        </p:spPr>
      </p:pic>
    </p:spTree>
    <p:extLst>
      <p:ext uri="{BB962C8B-B14F-4D97-AF65-F5344CB8AC3E}">
        <p14:creationId xmlns:p14="http://schemas.microsoft.com/office/powerpoint/2010/main" val="27711877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15" y="0"/>
            <a:ext cx="10190123" cy="1143000"/>
          </a:xfrm>
        </p:spPr>
        <p:txBody>
          <a:bodyPr/>
          <a:lstStyle/>
          <a:p>
            <a:pPr algn="l" defTabSz="914400" fontAlgn="base">
              <a:spcAft>
                <a:spcPct val="0"/>
              </a:spcAft>
              <a:defRPr/>
            </a:pPr>
            <a:r>
              <a:rPr lang="en-AU" b="1" kern="0" dirty="0" smtClean="0"/>
              <a:t>Electromagnetic Radiation</a:t>
            </a:r>
            <a:endParaRPr lang="en-AU" b="1" kern="0" dirty="0"/>
          </a:p>
        </p:txBody>
      </p:sp>
      <p:sp>
        <p:nvSpPr>
          <p:cNvPr id="3" name="Content Placeholder 2"/>
          <p:cNvSpPr>
            <a:spLocks noGrp="1"/>
          </p:cNvSpPr>
          <p:nvPr>
            <p:ph idx="1"/>
          </p:nvPr>
        </p:nvSpPr>
        <p:spPr>
          <a:xfrm>
            <a:off x="358815" y="1000107"/>
            <a:ext cx="10984375" cy="4497867"/>
          </a:xfrm>
        </p:spPr>
        <p:txBody>
          <a:bodyPr>
            <a:normAutofit/>
          </a:bodyPr>
          <a:lstStyle/>
          <a:p>
            <a:pPr marL="0" indent="0">
              <a:buNone/>
            </a:pPr>
            <a:r>
              <a:rPr lang="en-AU" sz="2800" b="1" u="sng" dirty="0" smtClean="0">
                <a:solidFill>
                  <a:srgbClr val="FFFF00"/>
                </a:solidFill>
              </a:rPr>
              <a:t>Example 5.5b:</a:t>
            </a:r>
            <a:r>
              <a:rPr lang="en-AU" sz="2800" dirty="0" smtClean="0"/>
              <a:t> </a:t>
            </a:r>
            <a:r>
              <a:rPr lang="en-AU" sz="2800" dirty="0"/>
              <a:t>The SBS television station transmits its vision signal on 527.25 MHz and its sound signal on 532.75 </a:t>
            </a:r>
            <a:r>
              <a:rPr lang="en-AU" sz="2800" dirty="0" err="1"/>
              <a:t>MHz.</a:t>
            </a:r>
            <a:r>
              <a:rPr lang="en-AU" sz="2800" dirty="0"/>
              <a:t> What is the wavelengths of each of these signals?</a:t>
            </a:r>
          </a:p>
        </p:txBody>
      </p:sp>
    </p:spTree>
    <p:extLst>
      <p:ext uri="{BB962C8B-B14F-4D97-AF65-F5344CB8AC3E}">
        <p14:creationId xmlns:p14="http://schemas.microsoft.com/office/powerpoint/2010/main" val="306756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1384995"/>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a:t>
            </a:r>
            <a:r>
              <a:rPr lang="en-AU" sz="2800" dirty="0" smtClean="0">
                <a:solidFill>
                  <a:schemeClr val="accent5">
                    <a:lumMod val="50000"/>
                  </a:schemeClr>
                </a:solidFill>
                <a:latin typeface="Arial" pitchFamily="34" charset="0"/>
                <a:cs typeface="Arial" pitchFamily="34" charset="0"/>
              </a:rPr>
              <a:t>5.5 - </a:t>
            </a:r>
            <a:r>
              <a:rPr lang="en-AU" sz="2800" dirty="0">
                <a:solidFill>
                  <a:schemeClr val="accent5">
                    <a:lumMod val="50000"/>
                  </a:schemeClr>
                </a:solidFill>
                <a:latin typeface="Arial" pitchFamily="34" charset="0"/>
                <a:cs typeface="Arial" pitchFamily="34" charset="0"/>
              </a:rPr>
              <a:t>due first lesson next week.</a:t>
            </a:r>
          </a:p>
          <a:p>
            <a:endParaRPr lang="en-AU" sz="28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45916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106326" y="1000108"/>
            <a:ext cx="11982893" cy="5643602"/>
          </a:xfrm>
        </p:spPr>
        <p:txBody>
          <a:bodyPr>
            <a:noAutofit/>
          </a:bodyPr>
          <a:lstStyle/>
          <a:p>
            <a:pPr marL="36900" indent="0">
              <a:buNone/>
            </a:pPr>
            <a:r>
              <a:rPr lang="en-AU" sz="2600" b="1" u="sng" dirty="0">
                <a:solidFill>
                  <a:srgbClr val="FFFF00"/>
                </a:solidFill>
              </a:rPr>
              <a:t>Example </a:t>
            </a:r>
            <a:r>
              <a:rPr lang="en-AU" sz="2600" b="1" u="sng" dirty="0" smtClean="0">
                <a:solidFill>
                  <a:srgbClr val="FFFF00"/>
                </a:solidFill>
              </a:rPr>
              <a:t>5.1e:</a:t>
            </a:r>
            <a:r>
              <a:rPr lang="en-AU" sz="2600" b="1" dirty="0" smtClean="0"/>
              <a:t> </a:t>
            </a:r>
            <a:r>
              <a:rPr lang="en-AU" sz="2600" dirty="0"/>
              <a:t>A student places a horizontal 5.00 cm square coil of wire into a uniform vertical magnetic field of 0.100 T.</a:t>
            </a:r>
          </a:p>
          <a:p>
            <a:pPr marL="36900" indent="0">
              <a:buNone/>
            </a:pPr>
            <a:r>
              <a:rPr lang="en-AU" sz="2600" dirty="0" smtClean="0"/>
              <a:t>a) How </a:t>
            </a:r>
            <a:r>
              <a:rPr lang="en-AU" sz="2600" dirty="0"/>
              <a:t>much flux cuts through the coil?</a:t>
            </a:r>
          </a:p>
          <a:p>
            <a:pPr marL="36900" indent="0">
              <a:buNone/>
            </a:pPr>
            <a:r>
              <a:rPr lang="en-AU" sz="2600" dirty="0"/>
              <a:t>She then pulls the coil out of the field at such a rate that it takes 1.00 s for the coil to lose all the flux. While </a:t>
            </a:r>
            <a:r>
              <a:rPr lang="en-AU" sz="2600" dirty="0" smtClean="0"/>
              <a:t>the coil </a:t>
            </a:r>
            <a:r>
              <a:rPr lang="en-AU" sz="2600" dirty="0"/>
              <a:t>is coming out of the field, she finds that a current of +2.00 mA is registered on the ammeter connected to it.</a:t>
            </a:r>
          </a:p>
          <a:p>
            <a:pPr marL="36900" indent="0">
              <a:buNone/>
            </a:pPr>
            <a:r>
              <a:rPr lang="en-AU" sz="2600" dirty="0" smtClean="0"/>
              <a:t>b) If </a:t>
            </a:r>
            <a:r>
              <a:rPr lang="en-AU" sz="2600" dirty="0"/>
              <a:t>she puts the coil back into the flux at the same rate, what current will she observe?</a:t>
            </a:r>
          </a:p>
          <a:p>
            <a:pPr marL="36900" indent="0">
              <a:buNone/>
            </a:pPr>
            <a:r>
              <a:rPr lang="en-AU" sz="2600" dirty="0" smtClean="0"/>
              <a:t>c) If </a:t>
            </a:r>
            <a:r>
              <a:rPr lang="en-AU" sz="2600" dirty="0"/>
              <a:t>she pulls it out again, but twice as fast as before, what current will be induced?</a:t>
            </a:r>
          </a:p>
          <a:p>
            <a:pPr marL="36900" indent="0">
              <a:buNone/>
            </a:pPr>
            <a:r>
              <a:rPr lang="en-AU" sz="2600" dirty="0"/>
              <a:t>Now she steadily rotates the loop while it is fully in the field in such a way that it takes 2.00 s to rotate </a:t>
            </a:r>
            <a:r>
              <a:rPr lang="en-AU" sz="2600" dirty="0" smtClean="0"/>
              <a:t>through 180.0</a:t>
            </a:r>
            <a:r>
              <a:rPr lang="en-AU" sz="2600" dirty="0"/>
              <a:t>°.</a:t>
            </a:r>
          </a:p>
          <a:p>
            <a:pPr marL="36900" indent="0">
              <a:buNone/>
            </a:pPr>
            <a:r>
              <a:rPr lang="en-AU" sz="2600" dirty="0" smtClean="0"/>
              <a:t>d) Describe </a:t>
            </a:r>
            <a:r>
              <a:rPr lang="en-AU" sz="2600" dirty="0"/>
              <a:t>the current that will be induced.</a:t>
            </a:r>
          </a:p>
        </p:txBody>
      </p:sp>
    </p:spTree>
    <p:extLst>
      <p:ext uri="{BB962C8B-B14F-4D97-AF65-F5344CB8AC3E}">
        <p14:creationId xmlns:p14="http://schemas.microsoft.com/office/powerpoint/2010/main" val="93235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4" descr="21_04"/>
          <p:cNvPicPr>
            <a:picLocks noChangeAspect="1" noChangeArrowheads="1"/>
          </p:cNvPicPr>
          <p:nvPr/>
        </p:nvPicPr>
        <p:blipFill>
          <a:blip r:embed="rId2"/>
          <a:srcRect/>
          <a:stretch>
            <a:fillRect/>
          </a:stretch>
        </p:blipFill>
        <p:spPr bwMode="auto">
          <a:xfrm>
            <a:off x="1792114" y="998512"/>
            <a:ext cx="8128063" cy="5896004"/>
          </a:xfrm>
          <a:prstGeom prst="rect">
            <a:avLst/>
          </a:prstGeom>
          <a:noFill/>
          <a:ln w="9525">
            <a:noFill/>
            <a:miter lim="800000"/>
            <a:headEnd/>
            <a:tailEnd/>
          </a:ln>
        </p:spPr>
      </p:pic>
      <p:sp>
        <p:nvSpPr>
          <p:cNvPr id="4" name="Rectangle 2"/>
          <p:cNvSpPr txBox="1">
            <a:spLocks noChangeArrowheads="1"/>
          </p:cNvSpPr>
          <p:nvPr/>
        </p:nvSpPr>
        <p:spPr>
          <a:xfrm>
            <a:off x="318977" y="223289"/>
            <a:ext cx="11546958" cy="1143000"/>
          </a:xfrm>
          <a:prstGeom prst="rect">
            <a:avLst/>
          </a:prstGeom>
        </p:spPr>
        <p:txBody>
          <a:bodyPr/>
          <a:lstStyle/>
          <a:p>
            <a:pPr defTabSz="914400" fontAlgn="base">
              <a:spcBef>
                <a:spcPct val="0"/>
              </a:spcBef>
              <a:spcAft>
                <a:spcPct val="0"/>
              </a:spcAft>
              <a:defRPr/>
            </a:pPr>
            <a:r>
              <a:rPr lang="en-US" sz="4000" b="1" kern="0" dirty="0" smtClean="0">
                <a:solidFill>
                  <a:schemeClr val="tx2"/>
                </a:solidFill>
                <a:latin typeface="+mj-lt"/>
                <a:ea typeface="+mj-ea"/>
                <a:cs typeface="+mj-cs"/>
              </a:rPr>
              <a:t>Flux when </a:t>
            </a:r>
            <a:r>
              <a:rPr lang="en-US" sz="4000" b="1" kern="0" dirty="0">
                <a:solidFill>
                  <a:schemeClr val="tx2"/>
                </a:solidFill>
                <a:latin typeface="+mj-lt"/>
                <a:ea typeface="+mj-ea"/>
                <a:cs typeface="+mj-cs"/>
              </a:rPr>
              <a:t>Area is </a:t>
            </a:r>
            <a:r>
              <a:rPr lang="en-US" sz="4000" b="1" kern="0" dirty="0" smtClean="0">
                <a:solidFill>
                  <a:schemeClr val="tx2"/>
                </a:solidFill>
                <a:latin typeface="+mj-lt"/>
                <a:ea typeface="+mj-ea"/>
                <a:cs typeface="+mj-cs"/>
              </a:rPr>
              <a:t>not </a:t>
            </a:r>
            <a:r>
              <a:rPr lang="en-US" sz="4000" b="1" kern="0" dirty="0">
                <a:solidFill>
                  <a:schemeClr val="tx2"/>
                </a:solidFill>
                <a:latin typeface="+mj-lt"/>
                <a:ea typeface="+mj-ea"/>
                <a:cs typeface="+mj-cs"/>
              </a:rPr>
              <a:t>Perpendicular to Field</a:t>
            </a:r>
          </a:p>
        </p:txBody>
      </p:sp>
    </p:spTree>
    <p:extLst>
      <p:ext uri="{BB962C8B-B14F-4D97-AF65-F5344CB8AC3E}">
        <p14:creationId xmlns:p14="http://schemas.microsoft.com/office/powerpoint/2010/main" val="1427182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507" y="1142984"/>
            <a:ext cx="11238614" cy="5481100"/>
          </a:xfrm>
        </p:spPr>
        <p:txBody>
          <a:bodyPr>
            <a:normAutofit/>
          </a:bodyPr>
          <a:lstStyle/>
          <a:p>
            <a:r>
              <a:rPr lang="en-US" sz="2800" dirty="0">
                <a:solidFill>
                  <a:schemeClr val="tx2">
                    <a:lumMod val="20000"/>
                    <a:lumOff val="80000"/>
                  </a:schemeClr>
                </a:solidFill>
              </a:rPr>
              <a:t>Magnetic flux will change if the angle between the loop and the field changes</a:t>
            </a:r>
            <a:r>
              <a:rPr lang="en-US" sz="2800" dirty="0" smtClean="0">
                <a:solidFill>
                  <a:schemeClr val="tx2">
                    <a:lumMod val="20000"/>
                    <a:lumOff val="80000"/>
                  </a:schemeClr>
                </a:solidFill>
              </a:rPr>
              <a:t>:</a:t>
            </a:r>
          </a:p>
          <a:p>
            <a:endParaRPr lang="en-US" sz="2800" dirty="0">
              <a:solidFill>
                <a:schemeClr val="tx2">
                  <a:lumMod val="20000"/>
                  <a:lumOff val="80000"/>
                </a:schemeClr>
              </a:solidFill>
            </a:endParaRPr>
          </a:p>
          <a:p>
            <a:endParaRPr lang="en-US" sz="2800" dirty="0" smtClean="0">
              <a:solidFill>
                <a:schemeClr val="tx2">
                  <a:lumMod val="20000"/>
                  <a:lumOff val="80000"/>
                </a:schemeClr>
              </a:solidFill>
            </a:endParaRPr>
          </a:p>
          <a:p>
            <a:endParaRPr lang="en-US" sz="2800" dirty="0">
              <a:solidFill>
                <a:schemeClr val="tx2">
                  <a:lumMod val="20000"/>
                  <a:lumOff val="80000"/>
                </a:schemeClr>
              </a:solidFill>
            </a:endParaRPr>
          </a:p>
          <a:p>
            <a:endParaRPr lang="en-US" sz="2800" dirty="0" smtClean="0">
              <a:solidFill>
                <a:schemeClr val="tx2">
                  <a:lumMod val="20000"/>
                  <a:lumOff val="80000"/>
                </a:schemeClr>
              </a:solidFill>
            </a:endParaRPr>
          </a:p>
          <a:p>
            <a:endParaRPr lang="en-US" sz="2800" dirty="0">
              <a:solidFill>
                <a:schemeClr val="tx2">
                  <a:lumMod val="20000"/>
                  <a:lumOff val="80000"/>
                </a:schemeClr>
              </a:solidFill>
            </a:endParaRPr>
          </a:p>
          <a:p>
            <a:r>
              <a:rPr lang="en-US" sz="2800" dirty="0" smtClean="0">
                <a:solidFill>
                  <a:schemeClr val="tx2">
                    <a:lumMod val="20000"/>
                    <a:lumOff val="80000"/>
                  </a:schemeClr>
                </a:solidFill>
              </a:rPr>
              <a:t>As this coil spins on its axis, it moves between maximum flux and minimum (or zero) flux</a:t>
            </a:r>
            <a:endParaRPr lang="en-US" sz="2800" dirty="0">
              <a:solidFill>
                <a:schemeClr val="tx2">
                  <a:lumMod val="20000"/>
                  <a:lumOff val="80000"/>
                </a:schemeClr>
              </a:solidFill>
            </a:endParaRPr>
          </a:p>
          <a:p>
            <a:endParaRPr lang="en-AU" sz="2800" dirty="0">
              <a:solidFill>
                <a:schemeClr val="tx2">
                  <a:lumMod val="20000"/>
                  <a:lumOff val="80000"/>
                </a:schemeClr>
              </a:solidFill>
            </a:endParaRPr>
          </a:p>
        </p:txBody>
      </p:sp>
      <p:sp>
        <p:nvSpPr>
          <p:cNvPr id="4" name="Title 1"/>
          <p:cNvSpPr txBox="1">
            <a:spLocks/>
          </p:cNvSpPr>
          <p:nvPr/>
        </p:nvSpPr>
        <p:spPr bwMode="auto">
          <a:xfrm>
            <a:off x="361507" y="0"/>
            <a:ext cx="10220745"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pic>
        <p:nvPicPr>
          <p:cNvPr id="7" name="Picture 5" descr="21_07"/>
          <p:cNvPicPr>
            <a:picLocks noChangeAspect="1" noChangeArrowheads="1"/>
          </p:cNvPicPr>
          <p:nvPr/>
        </p:nvPicPr>
        <p:blipFill>
          <a:blip r:embed="rId2" cstate="print"/>
          <a:srcRect/>
          <a:stretch>
            <a:fillRect/>
          </a:stretch>
        </p:blipFill>
        <p:spPr bwMode="auto">
          <a:xfrm>
            <a:off x="2621792" y="1804537"/>
            <a:ext cx="5395157" cy="3253040"/>
          </a:xfrm>
          <a:prstGeom prst="rect">
            <a:avLst/>
          </a:prstGeom>
          <a:noFill/>
          <a:ln w="9525">
            <a:noFill/>
            <a:miter lim="800000"/>
            <a:headEnd/>
            <a:tailEnd/>
          </a:ln>
        </p:spPr>
      </p:pic>
    </p:spTree>
    <p:extLst>
      <p:ext uri="{BB962C8B-B14F-4D97-AF65-F5344CB8AC3E}">
        <p14:creationId xmlns:p14="http://schemas.microsoft.com/office/powerpoint/2010/main" val="77990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2984"/>
            <a:ext cx="11206716" cy="4953016"/>
          </a:xfrm>
        </p:spPr>
        <p:txBody>
          <a:bodyPr>
            <a:noAutofit/>
          </a:bodyPr>
          <a:lstStyle/>
          <a:p>
            <a:r>
              <a:rPr lang="en-US" sz="2800" dirty="0">
                <a:solidFill>
                  <a:schemeClr val="tx2">
                    <a:lumMod val="20000"/>
                    <a:lumOff val="80000"/>
                  </a:schemeClr>
                </a:solidFill>
              </a:rPr>
              <a:t>Magnetic flux will change if the area of the loop changes.</a:t>
            </a: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endParaRPr lang="en-US" sz="2800" dirty="0">
              <a:solidFill>
                <a:schemeClr val="tx2">
                  <a:lumMod val="20000"/>
                  <a:lumOff val="80000"/>
                </a:schemeClr>
              </a:solidFill>
            </a:endParaRPr>
          </a:p>
          <a:p>
            <a:r>
              <a:rPr lang="en-US" sz="2800" dirty="0">
                <a:solidFill>
                  <a:schemeClr val="tx2">
                    <a:lumMod val="20000"/>
                    <a:lumOff val="80000"/>
                  </a:schemeClr>
                </a:solidFill>
              </a:rPr>
              <a:t>Magnetic flux will change if the magnetic field strength changes:</a:t>
            </a:r>
          </a:p>
          <a:p>
            <a:endParaRPr lang="en-AU" sz="2800" dirty="0">
              <a:solidFill>
                <a:schemeClr val="tx2">
                  <a:lumMod val="20000"/>
                  <a:lumOff val="80000"/>
                </a:schemeClr>
              </a:solidFill>
            </a:endParaRPr>
          </a:p>
        </p:txBody>
      </p:sp>
      <p:sp>
        <p:nvSpPr>
          <p:cNvPr id="4" name="Title 1"/>
          <p:cNvSpPr txBox="1">
            <a:spLocks/>
          </p:cNvSpPr>
          <p:nvPr/>
        </p:nvSpPr>
        <p:spPr bwMode="auto">
          <a:xfrm>
            <a:off x="340241" y="0"/>
            <a:ext cx="11557591"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pic>
        <p:nvPicPr>
          <p:cNvPr id="6" name="Picture 4" descr="21_06"/>
          <p:cNvPicPr>
            <a:picLocks noChangeAspect="1" noChangeArrowheads="1"/>
          </p:cNvPicPr>
          <p:nvPr/>
        </p:nvPicPr>
        <p:blipFill>
          <a:blip r:embed="rId2"/>
          <a:srcRect/>
          <a:stretch>
            <a:fillRect/>
          </a:stretch>
        </p:blipFill>
        <p:spPr bwMode="auto">
          <a:xfrm>
            <a:off x="2510119" y="1808854"/>
            <a:ext cx="7100878" cy="2571768"/>
          </a:xfrm>
          <a:prstGeom prst="rect">
            <a:avLst/>
          </a:prstGeom>
          <a:noFill/>
          <a:ln w="9525">
            <a:noFill/>
            <a:miter lim="800000"/>
            <a:headEnd/>
            <a:tailEnd/>
          </a:ln>
        </p:spPr>
      </p:pic>
      <p:sp>
        <p:nvSpPr>
          <p:cNvPr id="8" name="TextBox 7"/>
          <p:cNvSpPr txBox="1"/>
          <p:nvPr/>
        </p:nvSpPr>
        <p:spPr>
          <a:xfrm>
            <a:off x="4360559" y="5491733"/>
            <a:ext cx="3134384"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solidFill>
                <a:effectLst>
                  <a:outerShdw blurRad="38100" dist="38100" dir="2700000" algn="tl">
                    <a:srgbClr val="000000">
                      <a:alpha val="43137"/>
                    </a:srgbClr>
                  </a:outerShdw>
                </a:effectLst>
                <a:latin typeface="Symbol" pitchFamily="18" charset="2"/>
              </a:rPr>
              <a:t>q</a:t>
            </a:r>
            <a:endParaRPr lang="en-AU" sz="44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4528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241" y="785794"/>
            <a:ext cx="11593257" cy="5786478"/>
          </a:xfrm>
        </p:spPr>
        <p:txBody>
          <a:bodyPr>
            <a:noAutofit/>
          </a:bodyPr>
          <a:lstStyle/>
          <a:p>
            <a:pPr marL="36900" indent="0">
              <a:buNone/>
            </a:pPr>
            <a:r>
              <a:rPr lang="en-AU" sz="2800" b="1" u="sng" dirty="0" smtClean="0">
                <a:solidFill>
                  <a:srgbClr val="FFFF00"/>
                </a:solidFill>
              </a:rPr>
              <a:t>Example 5.1f:</a:t>
            </a:r>
            <a:r>
              <a:rPr lang="en-AU" sz="2800" dirty="0" smtClean="0"/>
              <a:t> The </a:t>
            </a:r>
            <a:r>
              <a:rPr lang="en-AU" sz="2800" dirty="0"/>
              <a:t>amount of magnetic flux passing through the loop varies like a sine wave. The induced EMF across the ends of the loop is equal to the change of magnetic flux with time.</a:t>
            </a:r>
          </a:p>
          <a:p>
            <a:pPr marL="0" indent="0">
              <a:buNone/>
            </a:pPr>
            <a:r>
              <a:rPr lang="en-AU" sz="2800" dirty="0"/>
              <a:t>	</a:t>
            </a:r>
            <a:r>
              <a:rPr lang="en-AU" sz="3600" b="1" dirty="0">
                <a:latin typeface="Symbol" pitchFamily="18" charset="2"/>
              </a:rPr>
              <a:t>f</a:t>
            </a:r>
            <a:r>
              <a:rPr lang="en-AU" sz="3600" b="1" dirty="0"/>
              <a:t> = BA </a:t>
            </a:r>
            <a:r>
              <a:rPr lang="en-AU" sz="3600" b="1" dirty="0" err="1"/>
              <a:t>cos</a:t>
            </a:r>
            <a:r>
              <a:rPr lang="en-AU" sz="3600" b="1" dirty="0"/>
              <a:t> </a:t>
            </a:r>
            <a:r>
              <a:rPr lang="en-AU" sz="3600" b="1" dirty="0">
                <a:latin typeface="Symbol" pitchFamily="18" charset="2"/>
              </a:rPr>
              <a:t>q</a:t>
            </a:r>
          </a:p>
          <a:p>
            <a:pPr marL="0" indent="0">
              <a:buNone/>
            </a:pPr>
            <a:r>
              <a:rPr lang="en-AU" sz="3600" b="1" dirty="0"/>
              <a:t>	EMF (</a:t>
            </a:r>
            <a:r>
              <a:rPr lang="en-AU" sz="3600" b="1" dirty="0">
                <a:latin typeface="Symbol" pitchFamily="18" charset="2"/>
              </a:rPr>
              <a:t>e) </a:t>
            </a:r>
            <a:r>
              <a:rPr lang="en-AU" sz="3600" b="1" dirty="0"/>
              <a:t>= -N </a:t>
            </a:r>
            <a:r>
              <a:rPr lang="en-AU" sz="3600" b="1" u="sng" dirty="0"/>
              <a:t> </a:t>
            </a:r>
            <a:r>
              <a:rPr lang="en-AU" sz="3600" b="1" u="sng" dirty="0" err="1">
                <a:latin typeface="Symbol" pitchFamily="18" charset="2"/>
              </a:rPr>
              <a:t>Df</a:t>
            </a:r>
            <a:r>
              <a:rPr lang="en-AU" sz="3600" b="1" u="sng" dirty="0">
                <a:latin typeface="Symbol" pitchFamily="18" charset="2"/>
              </a:rPr>
              <a:t> </a:t>
            </a:r>
            <a:r>
              <a:rPr lang="en-AU" sz="3600" b="1" u="sng" dirty="0">
                <a:solidFill>
                  <a:srgbClr val="28282A"/>
                </a:solidFill>
                <a:latin typeface="Symbol" pitchFamily="18" charset="2"/>
              </a:rPr>
              <a:t>.</a:t>
            </a:r>
          </a:p>
          <a:p>
            <a:pPr marL="0" indent="0">
              <a:spcBef>
                <a:spcPts val="0"/>
              </a:spcBef>
              <a:buNone/>
            </a:pPr>
            <a:r>
              <a:rPr lang="en-AU" sz="3600" b="1" dirty="0"/>
              <a:t>			   </a:t>
            </a:r>
            <a:r>
              <a:rPr lang="en-AU" sz="3600" b="1" dirty="0" smtClean="0"/>
              <a:t>               </a:t>
            </a:r>
            <a:r>
              <a:rPr lang="en-AU" sz="3600" b="1" dirty="0" smtClean="0">
                <a:latin typeface="Symbol" pitchFamily="18" charset="2"/>
              </a:rPr>
              <a:t>D</a:t>
            </a:r>
            <a:r>
              <a:rPr lang="en-AU" sz="3600" b="1" dirty="0" smtClean="0"/>
              <a:t>t </a:t>
            </a:r>
          </a:p>
          <a:p>
            <a:pPr marL="0" indent="0">
              <a:spcBef>
                <a:spcPts val="0"/>
              </a:spcBef>
              <a:buNone/>
            </a:pPr>
            <a:r>
              <a:rPr lang="en-AU" sz="2800" dirty="0"/>
              <a:t> </a:t>
            </a:r>
            <a:r>
              <a:rPr lang="en-AU" sz="2800" dirty="0" smtClean="0"/>
              <a:t>                         where </a:t>
            </a:r>
            <a:r>
              <a:rPr lang="en-AU" sz="2800" dirty="0" err="1" smtClean="0">
                <a:latin typeface="Symbol" pitchFamily="18" charset="2"/>
              </a:rPr>
              <a:t>Df</a:t>
            </a:r>
            <a:r>
              <a:rPr lang="en-AU" sz="2800" dirty="0" smtClean="0">
                <a:latin typeface="Symbol" pitchFamily="18" charset="2"/>
              </a:rPr>
              <a:t> </a:t>
            </a:r>
            <a:r>
              <a:rPr lang="en-AU" sz="2800" dirty="0">
                <a:latin typeface="Symbol" pitchFamily="18" charset="2"/>
              </a:rPr>
              <a:t>= </a:t>
            </a:r>
            <a:r>
              <a:rPr lang="en-AU" sz="2800" dirty="0" err="1" smtClean="0">
                <a:latin typeface="Symbol" pitchFamily="18" charset="2"/>
              </a:rPr>
              <a:t>f</a:t>
            </a:r>
            <a:r>
              <a:rPr lang="en-AU" sz="2800" baseline="-25000" dirty="0" err="1" smtClean="0"/>
              <a:t>f</a:t>
            </a:r>
            <a:r>
              <a:rPr lang="en-AU" sz="2800" dirty="0" smtClean="0">
                <a:latin typeface="Symbol" pitchFamily="18" charset="2"/>
              </a:rPr>
              <a:t> </a:t>
            </a:r>
            <a:r>
              <a:rPr lang="en-AU" sz="2800" dirty="0">
                <a:latin typeface="Symbol" pitchFamily="18" charset="2"/>
              </a:rPr>
              <a:t>- </a:t>
            </a:r>
            <a:r>
              <a:rPr lang="en-AU" sz="2800" dirty="0" smtClean="0">
                <a:latin typeface="Symbol" pitchFamily="18" charset="2"/>
              </a:rPr>
              <a:t>f</a:t>
            </a:r>
            <a:r>
              <a:rPr lang="en-AU" sz="2800" baseline="-25000" dirty="0" smtClean="0"/>
              <a:t>i</a:t>
            </a:r>
            <a:endParaRPr lang="en-AU" sz="2800" baseline="-25000" dirty="0"/>
          </a:p>
          <a:p>
            <a:pPr marL="0" indent="0">
              <a:spcBef>
                <a:spcPts val="0"/>
              </a:spcBef>
              <a:buNone/>
            </a:pPr>
            <a:r>
              <a:rPr lang="en-AU" sz="2800" dirty="0"/>
              <a:t>	</a:t>
            </a:r>
            <a:r>
              <a:rPr lang="en-AU" sz="2800" dirty="0" err="1"/>
              <a:t>cos</a:t>
            </a:r>
            <a:r>
              <a:rPr lang="en-AU" sz="2800" dirty="0"/>
              <a:t> 0 = 1</a:t>
            </a:r>
          </a:p>
          <a:p>
            <a:pPr marL="0" indent="0">
              <a:spcBef>
                <a:spcPts val="0"/>
              </a:spcBef>
              <a:buNone/>
            </a:pPr>
            <a:r>
              <a:rPr lang="en-AU" sz="2800" dirty="0"/>
              <a:t>	</a:t>
            </a:r>
            <a:r>
              <a:rPr lang="en-AU" sz="2800" dirty="0" err="1"/>
              <a:t>cos</a:t>
            </a:r>
            <a:r>
              <a:rPr lang="en-AU" sz="2800" dirty="0"/>
              <a:t> 90 = 0</a:t>
            </a:r>
          </a:p>
          <a:p>
            <a:pPr marL="0" indent="0">
              <a:spcBef>
                <a:spcPts val="0"/>
              </a:spcBef>
              <a:buNone/>
            </a:pPr>
            <a:r>
              <a:rPr lang="en-AU" sz="2800" dirty="0"/>
              <a:t>	</a:t>
            </a:r>
            <a:r>
              <a:rPr lang="en-AU" sz="2800" dirty="0" err="1"/>
              <a:t>cos</a:t>
            </a:r>
            <a:r>
              <a:rPr lang="en-AU" sz="2800" dirty="0"/>
              <a:t> 180 = -1</a:t>
            </a:r>
          </a:p>
          <a:p>
            <a:pPr marL="0" indent="0">
              <a:spcBef>
                <a:spcPts val="0"/>
              </a:spcBef>
              <a:buNone/>
            </a:pPr>
            <a:r>
              <a:rPr lang="en-AU" sz="2800" dirty="0"/>
              <a:t>	</a:t>
            </a:r>
            <a:r>
              <a:rPr lang="en-AU" sz="2800" dirty="0" err="1"/>
              <a:t>cos</a:t>
            </a:r>
            <a:r>
              <a:rPr lang="en-AU" sz="2800" dirty="0"/>
              <a:t> 270 = 0</a:t>
            </a:r>
          </a:p>
          <a:p>
            <a:pPr>
              <a:buNone/>
            </a:pPr>
            <a:r>
              <a:rPr lang="en-AU" sz="2800" dirty="0"/>
              <a:t>		</a:t>
            </a:r>
            <a:endParaRPr lang="en-AU" sz="2800" baseline="-25000" dirty="0"/>
          </a:p>
        </p:txBody>
      </p:sp>
      <p:pic>
        <p:nvPicPr>
          <p:cNvPr id="320514" name="Picture 2"/>
          <p:cNvPicPr>
            <a:picLocks noChangeAspect="1" noChangeArrowheads="1"/>
          </p:cNvPicPr>
          <p:nvPr/>
        </p:nvPicPr>
        <p:blipFill>
          <a:blip r:embed="rId2"/>
          <a:srcRect/>
          <a:stretch>
            <a:fillRect/>
          </a:stretch>
        </p:blipFill>
        <p:spPr bwMode="auto">
          <a:xfrm>
            <a:off x="6123994" y="2152891"/>
            <a:ext cx="5809504" cy="4497116"/>
          </a:xfrm>
          <a:prstGeom prst="rect">
            <a:avLst/>
          </a:prstGeom>
          <a:noFill/>
          <a:ln w="9525">
            <a:noFill/>
            <a:miter lim="800000"/>
            <a:headEnd/>
            <a:tailEnd/>
          </a:ln>
          <a:effectLst/>
        </p:spPr>
      </p:pic>
      <p:sp>
        <p:nvSpPr>
          <p:cNvPr id="5" name="Title 1"/>
          <p:cNvSpPr txBox="1">
            <a:spLocks/>
          </p:cNvSpPr>
          <p:nvPr/>
        </p:nvSpPr>
        <p:spPr bwMode="auto">
          <a:xfrm>
            <a:off x="340242" y="0"/>
            <a:ext cx="6882362"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a:t>
            </a:r>
            <a:r>
              <a:rPr lang="en-AU" sz="4000" b="1" kern="0" dirty="0" smtClean="0">
                <a:solidFill>
                  <a:schemeClr val="tx2"/>
                </a:solidFill>
                <a:latin typeface="+mj-lt"/>
                <a:ea typeface="+mj-ea"/>
                <a:cs typeface="+mj-cs"/>
              </a:rPr>
              <a:t>Induction</a:t>
            </a:r>
            <a:endParaRPr lang="en-AU" sz="4000" b="1" kern="0" dirty="0">
              <a:solidFill>
                <a:schemeClr val="tx2"/>
              </a:solidFill>
              <a:latin typeface="+mj-lt"/>
              <a:ea typeface="+mj-ea"/>
              <a:cs typeface="+mj-cs"/>
            </a:endParaRPr>
          </a:p>
        </p:txBody>
      </p:sp>
    </p:spTree>
    <p:extLst>
      <p:ext uri="{BB962C8B-B14F-4D97-AF65-F5344CB8AC3E}">
        <p14:creationId xmlns:p14="http://schemas.microsoft.com/office/powerpoint/2010/main" val="59928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smtClean="0"/>
              <a:t>FARADAY’S LAW</a:t>
            </a:r>
            <a:endParaRPr lang="en-AU" dirty="0"/>
          </a:p>
        </p:txBody>
      </p:sp>
    </p:spTree>
    <p:extLst>
      <p:ext uri="{BB962C8B-B14F-4D97-AF65-F5344CB8AC3E}">
        <p14:creationId xmlns:p14="http://schemas.microsoft.com/office/powerpoint/2010/main" val="2204549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40242" y="2"/>
            <a:ext cx="9870558" cy="1000107"/>
          </a:xfrm>
        </p:spPr>
        <p:txBody>
          <a:bodyPr/>
          <a:lstStyle/>
          <a:p>
            <a:pPr algn="l" eaLnBrk="1" hangingPunct="1"/>
            <a:r>
              <a:rPr lang="en-US" b="1" dirty="0" smtClean="0"/>
              <a:t>Faraday’s Law for a Coil</a:t>
            </a:r>
          </a:p>
        </p:txBody>
      </p:sp>
      <p:sp>
        <p:nvSpPr>
          <p:cNvPr id="2052" name="Rectangle 3"/>
          <p:cNvSpPr>
            <a:spLocks noGrp="1" noChangeArrowheads="1"/>
          </p:cNvSpPr>
          <p:nvPr>
            <p:ph type="body" sz="half" idx="1"/>
          </p:nvPr>
        </p:nvSpPr>
        <p:spPr>
          <a:xfrm>
            <a:off x="850605" y="1000108"/>
            <a:ext cx="10600660" cy="1456013"/>
          </a:xfrm>
          <a:solidFill>
            <a:schemeClr val="accent1">
              <a:lumMod val="40000"/>
              <a:lumOff val="60000"/>
            </a:schemeClr>
          </a:solidFill>
          <a:ln w="47625">
            <a:solidFill>
              <a:srgbClr val="00B0F0"/>
            </a:solidFill>
          </a:ln>
        </p:spPr>
        <p:txBody>
          <a:bodyPr>
            <a:noAutofit/>
          </a:bodyPr>
          <a:lstStyle/>
          <a:p>
            <a:pPr marL="0" indent="0">
              <a:buNone/>
            </a:pPr>
            <a:r>
              <a:rPr lang="en-US" sz="2800" b="1" dirty="0">
                <a:solidFill>
                  <a:schemeClr val="bg2"/>
                </a:solidFill>
              </a:rPr>
              <a:t>The magnitude of the EMF (voltage, potential difference) induced in the rotating coil in a magnetic field is directly proportional to the rate of change of flux threading the coil. </a:t>
            </a:r>
          </a:p>
          <a:p>
            <a:pPr eaLnBrk="1" hangingPunct="1">
              <a:buFont typeface="Wingdings" pitchFamily="2" charset="2"/>
              <a:buNone/>
            </a:pPr>
            <a:endParaRPr lang="en-US" sz="2800" b="1" dirty="0">
              <a:solidFill>
                <a:schemeClr val="bg2"/>
              </a:solidFill>
            </a:endParaRPr>
          </a:p>
          <a:p>
            <a:pPr eaLnBrk="1" hangingPunct="1">
              <a:buFont typeface="Wingdings" pitchFamily="2" charset="2"/>
              <a:buNone/>
            </a:pPr>
            <a:endParaRPr lang="en-US" sz="2800" b="1" dirty="0">
              <a:solidFill>
                <a:schemeClr val="bg2"/>
              </a:solidFill>
            </a:endParaRPr>
          </a:p>
          <a:p>
            <a:pPr eaLnBrk="1" hangingPunct="1">
              <a:buFont typeface="Wingdings" pitchFamily="2" charset="2"/>
              <a:buNone/>
            </a:pPr>
            <a:r>
              <a:rPr lang="en-US" sz="2800" b="1" dirty="0">
                <a:solidFill>
                  <a:schemeClr val="bg2"/>
                </a:solidFill>
                <a:sym typeface="Symbol"/>
              </a:rPr>
              <a:t>		 </a:t>
            </a:r>
            <a:r>
              <a:rPr lang="en-US" sz="2800" b="1" dirty="0">
                <a:solidFill>
                  <a:schemeClr val="bg2"/>
                </a:solidFill>
              </a:rPr>
              <a:t> </a:t>
            </a:r>
          </a:p>
        </p:txBody>
      </p:sp>
      <p:graphicFrame>
        <p:nvGraphicFramePr>
          <p:cNvPr id="2050" name="Object 4"/>
          <p:cNvGraphicFramePr>
            <a:graphicFrameLocks noGrp="1" noChangeAspect="1"/>
          </p:cNvGraphicFramePr>
          <p:nvPr>
            <p:ph sz="half" idx="2"/>
            <p:extLst>
              <p:ext uri="{D42A27DB-BD31-4B8C-83A1-F6EECF244321}">
                <p14:modId xmlns:p14="http://schemas.microsoft.com/office/powerpoint/2010/main" val="299380510"/>
              </p:ext>
            </p:extLst>
          </p:nvPr>
        </p:nvGraphicFramePr>
        <p:xfrm>
          <a:off x="1113294" y="3726119"/>
          <a:ext cx="4452167" cy="2876700"/>
        </p:xfrm>
        <a:graphic>
          <a:graphicData uri="http://schemas.openxmlformats.org/presentationml/2006/ole">
            <mc:AlternateContent xmlns:mc="http://schemas.openxmlformats.org/markup-compatibility/2006">
              <mc:Choice xmlns:v="urn:schemas-microsoft-com:vml" Requires="v">
                <p:oleObj spid="_x0000_s2127" name="Equation" r:id="rId3" imgW="1257120" imgH="812520" progId="Equation.3">
                  <p:embed/>
                </p:oleObj>
              </mc:Choice>
              <mc:Fallback>
                <p:oleObj name="Equation" r:id="rId3" imgW="1257120" imgH="8125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294" y="3726119"/>
                        <a:ext cx="4452167" cy="2876700"/>
                      </a:xfrm>
                      <a:prstGeom prst="rect">
                        <a:avLst/>
                      </a:prstGeom>
                      <a:solidFill>
                        <a:srgbClr val="00CCFF"/>
                      </a:solidFill>
                    </p:spPr>
                  </p:pic>
                </p:oleObj>
              </mc:Fallback>
            </mc:AlternateContent>
          </a:graphicData>
        </a:graphic>
      </p:graphicFrame>
      <p:sp>
        <p:nvSpPr>
          <p:cNvPr id="6" name="Rectangle 5"/>
          <p:cNvSpPr/>
          <p:nvPr/>
        </p:nvSpPr>
        <p:spPr>
          <a:xfrm>
            <a:off x="5924552" y="3825641"/>
            <a:ext cx="5930750" cy="2677656"/>
          </a:xfrm>
          <a:prstGeom prst="rect">
            <a:avLst/>
          </a:prstGeom>
        </p:spPr>
        <p:txBody>
          <a:bodyPr wrap="square">
            <a:spAutoFit/>
          </a:bodyPr>
          <a:lstStyle/>
          <a:p>
            <a:pPr marL="808038" indent="-808038">
              <a:buNone/>
            </a:pPr>
            <a:r>
              <a:rPr lang="en-US" sz="2800" b="1" dirty="0">
                <a:solidFill>
                  <a:schemeClr val="tx2"/>
                </a:solidFill>
                <a:sym typeface="Symbol"/>
              </a:rPr>
              <a:t></a:t>
            </a:r>
            <a:r>
              <a:rPr lang="en-US" sz="2800" b="1" dirty="0">
                <a:solidFill>
                  <a:schemeClr val="tx2"/>
                </a:solidFill>
              </a:rPr>
              <a:t> – </a:t>
            </a:r>
            <a:r>
              <a:rPr lang="en-US" sz="2800" b="1" dirty="0" smtClean="0">
                <a:solidFill>
                  <a:schemeClr val="tx2"/>
                </a:solidFill>
              </a:rPr>
              <a:t>	induced </a:t>
            </a:r>
            <a:r>
              <a:rPr lang="en-US" sz="2800" b="1" dirty="0">
                <a:solidFill>
                  <a:schemeClr val="tx2"/>
                </a:solidFill>
              </a:rPr>
              <a:t>voltage (V)</a:t>
            </a:r>
          </a:p>
          <a:p>
            <a:pPr marL="808038" indent="-808038"/>
            <a:r>
              <a:rPr lang="en-US" sz="2800" b="1" dirty="0">
                <a:solidFill>
                  <a:schemeClr val="tx2"/>
                </a:solidFill>
              </a:rPr>
              <a:t>N – </a:t>
            </a:r>
            <a:r>
              <a:rPr lang="en-US" sz="2800" b="1" dirty="0" smtClean="0">
                <a:solidFill>
                  <a:schemeClr val="tx2"/>
                </a:solidFill>
              </a:rPr>
              <a:t>	number </a:t>
            </a:r>
            <a:r>
              <a:rPr lang="en-US" sz="2800" b="1" dirty="0">
                <a:solidFill>
                  <a:schemeClr val="tx2"/>
                </a:solidFill>
              </a:rPr>
              <a:t>of turns of coil</a:t>
            </a:r>
          </a:p>
          <a:p>
            <a:pPr marL="808038" indent="-808038"/>
            <a:r>
              <a:rPr lang="en-US" sz="2800" b="1" dirty="0">
                <a:solidFill>
                  <a:schemeClr val="tx2"/>
                </a:solidFill>
                <a:latin typeface="Symbol" pitchFamily="18" charset="2"/>
                <a:sym typeface="Symbol"/>
              </a:rPr>
              <a:t>Df</a:t>
            </a:r>
            <a:r>
              <a:rPr lang="en-US" sz="2800" b="1" dirty="0">
                <a:solidFill>
                  <a:schemeClr val="tx2"/>
                </a:solidFill>
                <a:sym typeface="Symbol"/>
              </a:rPr>
              <a:t> – </a:t>
            </a:r>
            <a:r>
              <a:rPr lang="en-US" sz="2800" b="1" dirty="0" smtClean="0">
                <a:solidFill>
                  <a:schemeClr val="tx2"/>
                </a:solidFill>
                <a:sym typeface="Symbol"/>
              </a:rPr>
              <a:t>	change </a:t>
            </a:r>
            <a:r>
              <a:rPr lang="en-US" sz="2800" b="1" dirty="0">
                <a:solidFill>
                  <a:schemeClr val="tx2"/>
                </a:solidFill>
                <a:sym typeface="Symbol"/>
              </a:rPr>
              <a:t>in flux (Wb)</a:t>
            </a:r>
          </a:p>
          <a:p>
            <a:pPr marL="808038" indent="-808038"/>
            <a:r>
              <a:rPr lang="en-US" sz="2800" b="1" dirty="0">
                <a:solidFill>
                  <a:schemeClr val="tx2"/>
                </a:solidFill>
                <a:latin typeface="Symbol" pitchFamily="18" charset="2"/>
                <a:sym typeface="Symbol"/>
              </a:rPr>
              <a:t>D</a:t>
            </a:r>
            <a:r>
              <a:rPr lang="en-US" sz="2800" b="1" dirty="0">
                <a:solidFill>
                  <a:schemeClr val="tx2"/>
                </a:solidFill>
                <a:sym typeface="Symbol"/>
              </a:rPr>
              <a:t>t – </a:t>
            </a:r>
            <a:r>
              <a:rPr lang="en-US" sz="2800" b="1" dirty="0" smtClean="0">
                <a:solidFill>
                  <a:schemeClr val="tx2"/>
                </a:solidFill>
                <a:sym typeface="Symbol"/>
              </a:rPr>
              <a:t>	change </a:t>
            </a:r>
            <a:r>
              <a:rPr lang="en-US" sz="2800" b="1" dirty="0">
                <a:solidFill>
                  <a:schemeClr val="tx2"/>
                </a:solidFill>
                <a:sym typeface="Symbol"/>
              </a:rPr>
              <a:t>in time (s)</a:t>
            </a:r>
          </a:p>
          <a:p>
            <a:pPr marL="808038" indent="-808038"/>
            <a:r>
              <a:rPr lang="en-US" sz="2800" b="1" dirty="0" smtClean="0">
                <a:solidFill>
                  <a:schemeClr val="tx2"/>
                </a:solidFill>
                <a:sym typeface="Symbol"/>
              </a:rPr>
              <a:t>	the </a:t>
            </a:r>
            <a:r>
              <a:rPr lang="en-US" sz="2800" b="1" dirty="0">
                <a:solidFill>
                  <a:schemeClr val="tx2"/>
                </a:solidFill>
                <a:sym typeface="Symbol"/>
              </a:rPr>
              <a:t>negative sign indicates the direction of the induced EMF. </a:t>
            </a:r>
          </a:p>
        </p:txBody>
      </p:sp>
      <p:sp>
        <p:nvSpPr>
          <p:cNvPr id="8" name="Rectangle 7"/>
          <p:cNvSpPr/>
          <p:nvPr/>
        </p:nvSpPr>
        <p:spPr>
          <a:xfrm>
            <a:off x="850605" y="2644844"/>
            <a:ext cx="10600660" cy="892552"/>
          </a:xfrm>
          <a:prstGeom prst="rect">
            <a:avLst/>
          </a:prstGeom>
        </p:spPr>
        <p:txBody>
          <a:bodyPr wrap="square">
            <a:spAutoFit/>
          </a:bodyPr>
          <a:lstStyle/>
          <a:p>
            <a:pPr>
              <a:buNone/>
            </a:pPr>
            <a:r>
              <a:rPr lang="en-US" sz="2600" dirty="0">
                <a:solidFill>
                  <a:schemeClr val="tx2"/>
                </a:solidFill>
              </a:rPr>
              <a:t>Since we are dealing with time here were a talking about the </a:t>
            </a:r>
            <a:r>
              <a:rPr lang="en-US" sz="2600" b="1" dirty="0">
                <a:solidFill>
                  <a:schemeClr val="tx2"/>
                </a:solidFill>
              </a:rPr>
              <a:t>RATE of CHANGE of FLUX, which is called Faraday’s Law.</a:t>
            </a:r>
          </a:p>
        </p:txBody>
      </p:sp>
    </p:spTree>
    <p:extLst>
      <p:ext uri="{BB962C8B-B14F-4D97-AF65-F5344CB8AC3E}">
        <p14:creationId xmlns:p14="http://schemas.microsoft.com/office/powerpoint/2010/main" val="448710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smtClean="0"/>
              <a:t>INDUCING A CURRENT</a:t>
            </a:r>
            <a:endParaRPr lang="en-AU" dirty="0"/>
          </a:p>
        </p:txBody>
      </p:sp>
    </p:spTree>
    <p:extLst>
      <p:ext uri="{BB962C8B-B14F-4D97-AF65-F5344CB8AC3E}">
        <p14:creationId xmlns:p14="http://schemas.microsoft.com/office/powerpoint/2010/main" val="2683978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995" y="1105786"/>
            <a:ext cx="11185452" cy="5518298"/>
          </a:xfrm>
        </p:spPr>
        <p:txBody>
          <a:bodyPr>
            <a:noAutofit/>
          </a:bodyPr>
          <a:lstStyle/>
          <a:p>
            <a:pPr>
              <a:buNone/>
            </a:pPr>
            <a:r>
              <a:rPr lang="en-AU" sz="2800" b="1" u="sng" dirty="0">
                <a:solidFill>
                  <a:srgbClr val="FFFF00"/>
                </a:solidFill>
              </a:rPr>
              <a:t>Example </a:t>
            </a:r>
            <a:r>
              <a:rPr lang="en-AU" sz="2800" b="1" u="sng" dirty="0" smtClean="0">
                <a:solidFill>
                  <a:srgbClr val="FFFF00"/>
                </a:solidFill>
              </a:rPr>
              <a:t>5.1g:</a:t>
            </a:r>
            <a:r>
              <a:rPr lang="en-AU" sz="2800" b="1" dirty="0" smtClean="0">
                <a:solidFill>
                  <a:srgbClr val="FFFF00"/>
                </a:solidFill>
              </a:rPr>
              <a:t> </a:t>
            </a:r>
            <a:r>
              <a:rPr lang="en-AU" sz="2800" dirty="0"/>
              <a:t>How is the EMF induced different in the following cases:</a:t>
            </a:r>
          </a:p>
          <a:p>
            <a:pPr marL="514350" indent="-514350">
              <a:buSzPct val="100000"/>
              <a:buAutoNum type="alphaLcParenR"/>
            </a:pPr>
            <a:r>
              <a:rPr lang="en-AU" sz="2800" dirty="0"/>
              <a:t>The flux is increased from 100 Wb to 400 Wb in 0.5 seconds</a:t>
            </a:r>
          </a:p>
          <a:p>
            <a:pPr marL="514350" indent="-514350">
              <a:buSzPct val="100000"/>
              <a:buFontTx/>
              <a:buAutoNum type="alphaLcParenR"/>
            </a:pPr>
            <a:r>
              <a:rPr lang="en-AU" sz="2800" dirty="0"/>
              <a:t>The flux is decreased from 400 Wb to 100 Wb in 0.5 seconds</a:t>
            </a:r>
          </a:p>
          <a:p>
            <a:pPr marL="514350" indent="-514350">
              <a:spcBef>
                <a:spcPts val="0"/>
              </a:spcBef>
              <a:buNone/>
            </a:pPr>
            <a:endParaRPr lang="en-AU" sz="2800" dirty="0"/>
          </a:p>
        </p:txBody>
      </p:sp>
      <p:sp>
        <p:nvSpPr>
          <p:cNvPr id="4" name="Rectangle 2"/>
          <p:cNvSpPr>
            <a:spLocks noGrp="1" noChangeArrowheads="1"/>
          </p:cNvSpPr>
          <p:nvPr>
            <p:ph type="title"/>
          </p:nvPr>
        </p:nvSpPr>
        <p:spPr>
          <a:xfrm>
            <a:off x="340242" y="2"/>
            <a:ext cx="9870558" cy="1000107"/>
          </a:xfrm>
        </p:spPr>
        <p:txBody>
          <a:bodyPr/>
          <a:lstStyle/>
          <a:p>
            <a:pPr algn="l" eaLnBrk="1" hangingPunct="1"/>
            <a:r>
              <a:rPr lang="en-US" b="1" dirty="0" smtClean="0"/>
              <a:t>Faraday’s Law for a Coil</a:t>
            </a:r>
          </a:p>
        </p:txBody>
      </p:sp>
    </p:spTree>
    <p:extLst>
      <p:ext uri="{BB962C8B-B14F-4D97-AF65-F5344CB8AC3E}">
        <p14:creationId xmlns:p14="http://schemas.microsoft.com/office/powerpoint/2010/main" val="321781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340241" y="975906"/>
            <a:ext cx="11217349" cy="1024333"/>
          </a:xfrm>
        </p:spPr>
        <p:txBody>
          <a:bodyPr anchor="t" anchorCtr="0">
            <a:noAutofit/>
          </a:bodyPr>
          <a:lstStyle/>
          <a:p>
            <a:pPr algn="l">
              <a:defRPr/>
            </a:pPr>
            <a:r>
              <a:rPr lang="en-US" sz="2800" b="1" u="sng" dirty="0">
                <a:solidFill>
                  <a:srgbClr val="FFFF00"/>
                </a:solidFill>
              </a:rPr>
              <a:t>Example </a:t>
            </a:r>
            <a:r>
              <a:rPr lang="en-US" sz="2800" b="1" u="sng" dirty="0" smtClean="0">
                <a:solidFill>
                  <a:srgbClr val="FFFF00"/>
                </a:solidFill>
              </a:rPr>
              <a:t>5.1h:</a:t>
            </a:r>
            <a:r>
              <a:rPr lang="en-US" sz="2800" b="1" dirty="0" smtClean="0">
                <a:solidFill>
                  <a:srgbClr val="FFFF00"/>
                </a:solidFill>
              </a:rPr>
              <a:t> </a:t>
            </a:r>
            <a:r>
              <a:rPr lang="en-US" sz="2800" dirty="0"/>
              <a:t>A coil has 200 turns of area 30 cm</a:t>
            </a:r>
            <a:r>
              <a:rPr lang="en-US" sz="2800" baseline="30000" dirty="0"/>
              <a:t>2</a:t>
            </a:r>
            <a:r>
              <a:rPr lang="en-US" sz="2800" dirty="0"/>
              <a:t>. It flips from vertical to horizontal position in a time of 0.03 s. What is the induced EMF if the constant B-field is 4 mT?</a:t>
            </a:r>
            <a:br>
              <a:rPr lang="en-US" sz="2800" dirty="0"/>
            </a:br>
            <a:r>
              <a:rPr lang="en-US" sz="2800" dirty="0"/>
              <a:t/>
            </a:r>
            <a:br>
              <a:rPr lang="en-US" sz="2800" dirty="0"/>
            </a:br>
            <a:r>
              <a:rPr lang="en-US" sz="2800" dirty="0">
                <a:effectLst>
                  <a:outerShdw blurRad="38100" dist="38100" dir="2700000" algn="tl">
                    <a:srgbClr val="000000"/>
                  </a:outerShdw>
                </a:effectLst>
              </a:rPr>
              <a:t/>
            </a:r>
            <a:br>
              <a:rPr lang="en-US" sz="2800" dirty="0">
                <a:effectLst>
                  <a:outerShdw blurRad="38100" dist="38100" dir="2700000" algn="tl">
                    <a:srgbClr val="000000"/>
                  </a:outerShdw>
                </a:effectLst>
              </a:rPr>
            </a:br>
            <a:r>
              <a:rPr lang="en-US" sz="2800" dirty="0">
                <a:effectLst>
                  <a:outerShdw blurRad="38100" dist="38100" dir="2700000" algn="tl">
                    <a:srgbClr val="000000"/>
                  </a:outerShdw>
                </a:effectLst>
              </a:rPr>
              <a:t/>
            </a:r>
            <a:br>
              <a:rPr lang="en-US" sz="2800" dirty="0">
                <a:effectLst>
                  <a:outerShdw blurRad="38100" dist="38100" dir="2700000" algn="tl">
                    <a:srgbClr val="000000"/>
                  </a:outerShdw>
                </a:effectLst>
              </a:rPr>
            </a:br>
            <a:r>
              <a:rPr lang="en-US" sz="2800" dirty="0">
                <a:effectLst>
                  <a:outerShdw blurRad="38100" dist="38100" dir="2700000" algn="tl">
                    <a:srgbClr val="000000"/>
                  </a:outerShdw>
                </a:effectLst>
              </a:rPr>
              <a:t/>
            </a:r>
            <a:br>
              <a:rPr lang="en-US" sz="2800" dirty="0">
                <a:effectLst>
                  <a:outerShdw blurRad="38100" dist="38100" dir="2700000" algn="tl">
                    <a:srgbClr val="000000"/>
                  </a:outerShdw>
                </a:effectLst>
              </a:rPr>
            </a:br>
            <a:r>
              <a:rPr lang="en-US" sz="2800" dirty="0">
                <a:effectLst>
                  <a:outerShdw blurRad="38100" dist="38100" dir="2700000" algn="tl">
                    <a:srgbClr val="000000"/>
                  </a:outerShdw>
                </a:effectLst>
                <a:latin typeface="Symbol" pitchFamily="18" charset="2"/>
              </a:rPr>
              <a:t/>
            </a:r>
            <a:br>
              <a:rPr lang="en-US" sz="2800" dirty="0">
                <a:effectLst>
                  <a:outerShdw blurRad="38100" dist="38100" dir="2700000" algn="tl">
                    <a:srgbClr val="000000"/>
                  </a:outerShdw>
                </a:effectLst>
                <a:latin typeface="Symbol" pitchFamily="18" charset="2"/>
              </a:rPr>
            </a:br>
            <a:endParaRPr lang="en-US" sz="2800" dirty="0"/>
          </a:p>
        </p:txBody>
      </p:sp>
      <p:sp>
        <p:nvSpPr>
          <p:cNvPr id="819260" name="Rectangle 60"/>
          <p:cNvSpPr>
            <a:spLocks noChangeArrowheads="1"/>
          </p:cNvSpPr>
          <p:nvPr/>
        </p:nvSpPr>
        <p:spPr bwMode="auto">
          <a:xfrm>
            <a:off x="3381183" y="3886393"/>
            <a:ext cx="679594" cy="1106356"/>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9261" name="Rectangle 61"/>
          <p:cNvSpPr>
            <a:spLocks noChangeArrowheads="1"/>
          </p:cNvSpPr>
          <p:nvPr/>
        </p:nvSpPr>
        <p:spPr bwMode="auto">
          <a:xfrm>
            <a:off x="7113191" y="3886393"/>
            <a:ext cx="679594" cy="1106356"/>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9262" name="Text Box 62"/>
          <p:cNvSpPr txBox="1">
            <a:spLocks noChangeArrowheads="1"/>
          </p:cNvSpPr>
          <p:nvPr/>
        </p:nvSpPr>
        <p:spPr bwMode="auto">
          <a:xfrm>
            <a:off x="7251414" y="4244137"/>
            <a:ext cx="829335" cy="523366"/>
          </a:xfrm>
          <a:prstGeom prst="rect">
            <a:avLst/>
          </a:prstGeom>
          <a:noFill/>
          <a:ln w="38100">
            <a:noFill/>
            <a:miter lim="800000"/>
            <a:headEnd/>
            <a:tailEnd/>
          </a:ln>
          <a:effectLst/>
        </p:spPr>
        <p:txBody>
          <a:bodyPr>
            <a:spAutoFit/>
          </a:bodyPr>
          <a:lstStyle/>
          <a:p>
            <a:pPr>
              <a:defRPr/>
            </a:pPr>
            <a:r>
              <a:rPr lang="en-US" sz="2800" b="1" dirty="0">
                <a:solidFill>
                  <a:srgbClr val="C00000"/>
                </a:solidFill>
              </a:rPr>
              <a:t>S</a:t>
            </a:r>
            <a:endParaRPr lang="en-US" sz="2800" b="1" dirty="0">
              <a:solidFill>
                <a:srgbClr val="C00000"/>
              </a:solidFill>
              <a:effectLst>
                <a:outerShdw blurRad="38100" dist="38100" dir="2700000" algn="tl">
                  <a:srgbClr val="000000"/>
                </a:outerShdw>
              </a:effectLst>
            </a:endParaRPr>
          </a:p>
        </p:txBody>
      </p:sp>
      <p:sp>
        <p:nvSpPr>
          <p:cNvPr id="819263" name="Text Box 63"/>
          <p:cNvSpPr txBox="1">
            <a:spLocks noChangeArrowheads="1"/>
          </p:cNvSpPr>
          <p:nvPr/>
        </p:nvSpPr>
        <p:spPr bwMode="auto">
          <a:xfrm>
            <a:off x="3519406" y="4244137"/>
            <a:ext cx="829335" cy="523366"/>
          </a:xfrm>
          <a:prstGeom prst="rect">
            <a:avLst/>
          </a:prstGeom>
          <a:noFill/>
          <a:ln w="38100">
            <a:noFill/>
            <a:miter lim="800000"/>
            <a:headEnd/>
            <a:tailEnd/>
          </a:ln>
          <a:effectLst/>
        </p:spPr>
        <p:txBody>
          <a:bodyPr>
            <a:spAutoFit/>
          </a:bodyPr>
          <a:lstStyle/>
          <a:p>
            <a:pPr>
              <a:defRPr/>
            </a:pPr>
            <a:r>
              <a:rPr lang="en-US" sz="2800" b="1" dirty="0">
                <a:solidFill>
                  <a:srgbClr val="C00000"/>
                </a:solidFill>
              </a:rPr>
              <a:t>N</a:t>
            </a:r>
            <a:endParaRPr lang="en-US" sz="2800" b="1" dirty="0">
              <a:solidFill>
                <a:srgbClr val="C00000"/>
              </a:solidFill>
              <a:effectLst>
                <a:outerShdw blurRad="38100" dist="38100" dir="2700000" algn="tl">
                  <a:srgbClr val="000000"/>
                </a:outerShdw>
              </a:effectLst>
            </a:endParaRPr>
          </a:p>
        </p:txBody>
      </p:sp>
      <p:sp>
        <p:nvSpPr>
          <p:cNvPr id="819269" name="Line 69"/>
          <p:cNvSpPr>
            <a:spLocks noChangeShapeType="1"/>
          </p:cNvSpPr>
          <p:nvPr/>
        </p:nvSpPr>
        <p:spPr bwMode="auto">
          <a:xfrm>
            <a:off x="4918487" y="3470295"/>
            <a:ext cx="1440191" cy="1652678"/>
          </a:xfrm>
          <a:prstGeom prst="line">
            <a:avLst/>
          </a:prstGeom>
          <a:noFill/>
          <a:ln w="28575">
            <a:solidFill>
              <a:srgbClr val="FF0066"/>
            </a:solidFill>
            <a:prstDash val="dash"/>
            <a:round/>
            <a:headEnd/>
            <a:tailEnd/>
          </a:ln>
          <a:effectLst/>
        </p:spPr>
        <p:txBody>
          <a:bodyPr wrap="square">
            <a:spAutoFit/>
          </a:bodyPr>
          <a:lstStyle/>
          <a:p>
            <a:pPr>
              <a:defRPr/>
            </a:pPr>
            <a:endParaRPr lang="en-AU" dirty="0"/>
          </a:p>
        </p:txBody>
      </p:sp>
      <p:sp>
        <p:nvSpPr>
          <p:cNvPr id="819271" name="Line 71"/>
          <p:cNvSpPr>
            <a:spLocks noChangeShapeType="1"/>
          </p:cNvSpPr>
          <p:nvPr/>
        </p:nvSpPr>
        <p:spPr bwMode="auto">
          <a:xfrm flipV="1">
            <a:off x="4486964" y="4321703"/>
            <a:ext cx="1178827" cy="21713"/>
          </a:xfrm>
          <a:prstGeom prst="line">
            <a:avLst/>
          </a:prstGeom>
          <a:noFill/>
          <a:ln w="47625">
            <a:solidFill>
              <a:schemeClr val="tx1"/>
            </a:solidFill>
            <a:round/>
            <a:headEnd/>
            <a:tailEnd/>
          </a:ln>
          <a:effectLst/>
        </p:spPr>
        <p:txBody>
          <a:bodyPr wrap="square">
            <a:spAutoFit/>
          </a:bodyPr>
          <a:lstStyle/>
          <a:p>
            <a:pPr>
              <a:defRPr/>
            </a:pPr>
            <a:endParaRPr lang="en-AU" dirty="0"/>
          </a:p>
        </p:txBody>
      </p:sp>
      <p:sp>
        <p:nvSpPr>
          <p:cNvPr id="819272" name="Text Box 72"/>
          <p:cNvSpPr txBox="1">
            <a:spLocks noChangeArrowheads="1"/>
          </p:cNvSpPr>
          <p:nvPr/>
        </p:nvSpPr>
        <p:spPr bwMode="auto">
          <a:xfrm>
            <a:off x="6611595" y="3237371"/>
            <a:ext cx="691113" cy="523220"/>
          </a:xfrm>
          <a:prstGeom prst="rect">
            <a:avLst/>
          </a:prstGeom>
          <a:noFill/>
          <a:ln w="38100">
            <a:noFill/>
            <a:miter lim="800000"/>
            <a:headEnd/>
            <a:tailEnd/>
          </a:ln>
          <a:effectLst/>
        </p:spPr>
        <p:txBody>
          <a:bodyPr>
            <a:spAutoFit/>
          </a:bodyPr>
          <a:lstStyle/>
          <a:p>
            <a:pPr>
              <a:defRPr/>
            </a:pPr>
            <a:r>
              <a:rPr lang="en-US" sz="2800" b="1" dirty="0">
                <a:solidFill>
                  <a:srgbClr val="FF0066"/>
                </a:solidFill>
                <a:effectLst>
                  <a:outerShdw blurRad="38100" dist="38100" dir="2700000" algn="tl">
                    <a:srgbClr val="000000"/>
                  </a:outerShdw>
                </a:effectLst>
              </a:rPr>
              <a:t>n</a:t>
            </a:r>
          </a:p>
        </p:txBody>
      </p:sp>
      <p:sp>
        <p:nvSpPr>
          <p:cNvPr id="819273" name="Text Box 73"/>
          <p:cNvSpPr txBox="1">
            <a:spLocks noChangeArrowheads="1"/>
          </p:cNvSpPr>
          <p:nvPr/>
        </p:nvSpPr>
        <p:spPr bwMode="auto">
          <a:xfrm>
            <a:off x="6198726" y="3820197"/>
            <a:ext cx="691113" cy="523220"/>
          </a:xfrm>
          <a:prstGeom prst="rect">
            <a:avLst/>
          </a:prstGeom>
          <a:noFill/>
          <a:ln w="38100">
            <a:noFill/>
            <a:miter lim="800000"/>
            <a:headEnd/>
            <a:tailEnd/>
          </a:ln>
          <a:effectLst/>
        </p:spPr>
        <p:txBody>
          <a:bodyPr>
            <a:spAutoFit/>
          </a:bodyPr>
          <a:lstStyle/>
          <a:p>
            <a:pPr>
              <a:defRPr/>
            </a:pPr>
            <a:r>
              <a:rPr lang="en-US" sz="2800" b="1" dirty="0">
                <a:solidFill>
                  <a:srgbClr val="FF0066"/>
                </a:solidFill>
                <a:effectLst>
                  <a:outerShdw blurRad="38100" dist="38100" dir="2700000" algn="tl">
                    <a:srgbClr val="000000"/>
                  </a:outerShdw>
                </a:effectLst>
                <a:latin typeface="Symbol" pitchFamily="18" charset="2"/>
              </a:rPr>
              <a:t>q</a:t>
            </a:r>
          </a:p>
        </p:txBody>
      </p:sp>
      <p:sp>
        <p:nvSpPr>
          <p:cNvPr id="819274" name="Text Box 74"/>
          <p:cNvSpPr txBox="1">
            <a:spLocks noChangeArrowheads="1"/>
          </p:cNvSpPr>
          <p:nvPr/>
        </p:nvSpPr>
        <p:spPr bwMode="auto">
          <a:xfrm>
            <a:off x="6772971" y="4060093"/>
            <a:ext cx="829335" cy="523220"/>
          </a:xfrm>
          <a:prstGeom prst="rect">
            <a:avLst/>
          </a:prstGeom>
          <a:noFill/>
          <a:ln w="38100">
            <a:noFill/>
            <a:miter lim="800000"/>
            <a:headEnd/>
            <a:tailEnd/>
          </a:ln>
          <a:effectLst/>
        </p:spPr>
        <p:txBody>
          <a:bodyPr>
            <a:spAutoFit/>
          </a:bodyPr>
          <a:lstStyle/>
          <a:p>
            <a:pPr>
              <a:defRPr/>
            </a:pPr>
            <a:r>
              <a:rPr lang="en-US" sz="2800" b="1" dirty="0"/>
              <a:t>B</a:t>
            </a:r>
            <a:endParaRPr lang="en-US" sz="2800" b="1" dirty="0">
              <a:effectLst>
                <a:outerShdw blurRad="38100" dist="38100" dir="2700000" algn="tl">
                  <a:srgbClr val="000000"/>
                </a:outerShdw>
              </a:effectLst>
            </a:endParaRPr>
          </a:p>
        </p:txBody>
      </p:sp>
      <p:sp>
        <p:nvSpPr>
          <p:cNvPr id="6159" name="Text Box 75"/>
          <p:cNvSpPr txBox="1">
            <a:spLocks noChangeArrowheads="1"/>
          </p:cNvSpPr>
          <p:nvPr/>
        </p:nvSpPr>
        <p:spPr bwMode="auto">
          <a:xfrm>
            <a:off x="3530020" y="2435379"/>
            <a:ext cx="4837789" cy="522421"/>
          </a:xfrm>
          <a:prstGeom prst="rect">
            <a:avLst/>
          </a:prstGeom>
          <a:noFill/>
          <a:ln w="38100">
            <a:noFill/>
            <a:miter lim="800000"/>
            <a:headEnd/>
            <a:tailEnd/>
          </a:ln>
        </p:spPr>
        <p:txBody>
          <a:bodyPr>
            <a:spAutoFit/>
          </a:bodyPr>
          <a:lstStyle/>
          <a:p>
            <a:r>
              <a:rPr lang="en-US" sz="2800" b="1" dirty="0">
                <a:solidFill>
                  <a:srgbClr val="FFC000"/>
                </a:solidFill>
              </a:rPr>
              <a:t>N = 200 turns</a:t>
            </a:r>
          </a:p>
        </p:txBody>
      </p:sp>
      <p:sp>
        <p:nvSpPr>
          <p:cNvPr id="6161" name="Text Box 77"/>
          <p:cNvSpPr txBox="1">
            <a:spLocks noChangeArrowheads="1"/>
          </p:cNvSpPr>
          <p:nvPr/>
        </p:nvSpPr>
        <p:spPr bwMode="auto">
          <a:xfrm>
            <a:off x="3530020" y="5644161"/>
            <a:ext cx="5528901" cy="523220"/>
          </a:xfrm>
          <a:prstGeom prst="rect">
            <a:avLst/>
          </a:prstGeom>
          <a:noFill/>
          <a:ln w="38100">
            <a:noFill/>
            <a:miter lim="800000"/>
            <a:headEnd/>
            <a:tailEnd/>
          </a:ln>
        </p:spPr>
        <p:txBody>
          <a:bodyPr>
            <a:spAutoFit/>
          </a:bodyPr>
          <a:lstStyle/>
          <a:p>
            <a:r>
              <a:rPr lang="en-US" sz="2800" b="1" dirty="0">
                <a:solidFill>
                  <a:srgbClr val="FFC000"/>
                </a:solidFill>
              </a:rPr>
              <a:t>B = 4 mT;  0</a:t>
            </a:r>
            <a:r>
              <a:rPr lang="en-US" sz="2800" b="1" baseline="30000" dirty="0">
                <a:solidFill>
                  <a:srgbClr val="FFC000"/>
                </a:solidFill>
              </a:rPr>
              <a:t>0</a:t>
            </a:r>
            <a:r>
              <a:rPr lang="en-US" sz="2800" b="1" dirty="0">
                <a:solidFill>
                  <a:srgbClr val="FFC000"/>
                </a:solidFill>
              </a:rPr>
              <a:t> to 90</a:t>
            </a:r>
            <a:r>
              <a:rPr lang="en-US" sz="2800" b="1" baseline="30000" dirty="0">
                <a:solidFill>
                  <a:srgbClr val="FFC000"/>
                </a:solidFill>
              </a:rPr>
              <a:t>0</a:t>
            </a:r>
            <a:endParaRPr lang="en-US" sz="2800" b="1" dirty="0">
              <a:solidFill>
                <a:srgbClr val="FFC000"/>
              </a:solidFill>
            </a:endParaRPr>
          </a:p>
        </p:txBody>
      </p:sp>
      <p:sp>
        <p:nvSpPr>
          <p:cNvPr id="819278" name="Arc 78"/>
          <p:cNvSpPr>
            <a:spLocks/>
          </p:cNvSpPr>
          <p:nvPr/>
        </p:nvSpPr>
        <p:spPr bwMode="auto">
          <a:xfrm flipV="1">
            <a:off x="6422079" y="4963317"/>
            <a:ext cx="334038" cy="5434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0325">
            <a:solidFill>
              <a:schemeClr val="accent1"/>
            </a:solidFill>
            <a:round/>
            <a:headEnd/>
            <a:tailEnd type="triangle" w="med" len="med"/>
          </a:ln>
          <a:effectLst/>
        </p:spPr>
        <p:txBody>
          <a:bodyPr wrap="none" anchor="ctr">
            <a:spAutoFit/>
          </a:bodyPr>
          <a:lstStyle/>
          <a:p>
            <a:pPr>
              <a:defRPr/>
            </a:pPr>
            <a:endParaRPr lang="en-AU" dirty="0"/>
          </a:p>
        </p:txBody>
      </p:sp>
      <p:sp>
        <p:nvSpPr>
          <p:cNvPr id="819279" name="Arc 79"/>
          <p:cNvSpPr>
            <a:spLocks/>
          </p:cNvSpPr>
          <p:nvPr/>
        </p:nvSpPr>
        <p:spPr bwMode="auto">
          <a:xfrm flipH="1">
            <a:off x="4584449" y="3230818"/>
            <a:ext cx="334038" cy="5434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0325">
            <a:solidFill>
              <a:schemeClr val="accent1"/>
            </a:solidFill>
            <a:round/>
            <a:headEnd/>
            <a:tailEnd type="triangle" w="med" len="med"/>
          </a:ln>
          <a:effectLst/>
        </p:spPr>
        <p:txBody>
          <a:bodyPr wrap="none" anchor="ctr">
            <a:spAutoFit/>
          </a:bodyPr>
          <a:lstStyle/>
          <a:p>
            <a:pPr>
              <a:defRPr/>
            </a:pPr>
            <a:endParaRPr lang="en-AU" dirty="0"/>
          </a:p>
        </p:txBody>
      </p:sp>
      <p:sp>
        <p:nvSpPr>
          <p:cNvPr id="31" name="Rectangle 2"/>
          <p:cNvSpPr txBox="1">
            <a:spLocks noChangeArrowheads="1"/>
          </p:cNvSpPr>
          <p:nvPr/>
        </p:nvSpPr>
        <p:spPr>
          <a:xfrm>
            <a:off x="340242" y="2"/>
            <a:ext cx="9870558" cy="100010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Faraday’s Law for a Coil</a:t>
            </a:r>
          </a:p>
        </p:txBody>
      </p:sp>
      <p:grpSp>
        <p:nvGrpSpPr>
          <p:cNvPr id="6" name="Group 5"/>
          <p:cNvGrpSpPr/>
          <p:nvPr/>
        </p:nvGrpSpPr>
        <p:grpSpPr>
          <a:xfrm>
            <a:off x="5224870" y="3162530"/>
            <a:ext cx="852632" cy="2230641"/>
            <a:chOff x="9913420" y="3419631"/>
            <a:chExt cx="852632" cy="2230641"/>
          </a:xfrm>
        </p:grpSpPr>
        <p:sp>
          <p:nvSpPr>
            <p:cNvPr id="819266" name="Oval 66"/>
            <p:cNvSpPr>
              <a:spLocks noChangeArrowheads="1"/>
            </p:cNvSpPr>
            <p:nvPr/>
          </p:nvSpPr>
          <p:spPr bwMode="auto">
            <a:xfrm rot="19178533">
              <a:off x="10048105" y="3419631"/>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sp>
          <p:nvSpPr>
            <p:cNvPr id="32" name="Oval 66"/>
            <p:cNvSpPr>
              <a:spLocks noChangeArrowheads="1"/>
            </p:cNvSpPr>
            <p:nvPr/>
          </p:nvSpPr>
          <p:spPr bwMode="auto">
            <a:xfrm rot="19178533">
              <a:off x="9987851" y="3486969"/>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sp>
          <p:nvSpPr>
            <p:cNvPr id="33" name="Oval 66"/>
            <p:cNvSpPr>
              <a:spLocks noChangeArrowheads="1"/>
            </p:cNvSpPr>
            <p:nvPr/>
          </p:nvSpPr>
          <p:spPr bwMode="auto">
            <a:xfrm rot="19178533">
              <a:off x="9913420" y="3550765"/>
              <a:ext cx="717947" cy="2099507"/>
            </a:xfrm>
            <a:prstGeom prst="ellipse">
              <a:avLst/>
            </a:prstGeom>
            <a:noFill/>
            <a:ln w="38100">
              <a:solidFill>
                <a:srgbClr val="0070C0"/>
              </a:solidFill>
              <a:round/>
              <a:headEnd/>
              <a:tailEnd/>
            </a:ln>
            <a:effectLst/>
          </p:spPr>
          <p:txBody>
            <a:bodyPr wrap="square" anchor="ctr">
              <a:spAutoFit/>
            </a:bodyPr>
            <a:lstStyle/>
            <a:p>
              <a:pPr>
                <a:defRPr/>
              </a:pPr>
              <a:endParaRPr lang="en-AU" dirty="0"/>
            </a:p>
          </p:txBody>
        </p:sp>
      </p:grpSp>
      <p:sp>
        <p:nvSpPr>
          <p:cNvPr id="819268" name="Line 68"/>
          <p:cNvSpPr>
            <a:spLocks noChangeShapeType="1"/>
          </p:cNvSpPr>
          <p:nvPr/>
        </p:nvSpPr>
        <p:spPr bwMode="auto">
          <a:xfrm flipV="1">
            <a:off x="5658274" y="3570416"/>
            <a:ext cx="967558" cy="744196"/>
          </a:xfrm>
          <a:prstGeom prst="line">
            <a:avLst/>
          </a:prstGeom>
          <a:noFill/>
          <a:ln w="47625">
            <a:solidFill>
              <a:srgbClr val="FF0066"/>
            </a:solidFill>
            <a:round/>
            <a:headEnd/>
            <a:tailEnd type="triangle" w="med" len="med"/>
          </a:ln>
          <a:effectLst/>
        </p:spPr>
        <p:txBody>
          <a:bodyPr>
            <a:spAutoFit/>
          </a:bodyPr>
          <a:lstStyle/>
          <a:p>
            <a:pPr>
              <a:defRPr/>
            </a:pPr>
            <a:endParaRPr lang="en-AU" dirty="0"/>
          </a:p>
        </p:txBody>
      </p:sp>
      <p:sp>
        <p:nvSpPr>
          <p:cNvPr id="819270" name="Line 70"/>
          <p:cNvSpPr>
            <a:spLocks noChangeShapeType="1"/>
          </p:cNvSpPr>
          <p:nvPr/>
        </p:nvSpPr>
        <p:spPr bwMode="auto">
          <a:xfrm>
            <a:off x="5718528" y="4328451"/>
            <a:ext cx="1105780"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Tree>
    <p:extLst>
      <p:ext uri="{BB962C8B-B14F-4D97-AF65-F5344CB8AC3E}">
        <p14:creationId xmlns:p14="http://schemas.microsoft.com/office/powerpoint/2010/main" val="309241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340242" y="1180213"/>
            <a:ext cx="11461898" cy="4795285"/>
          </a:xfrm>
        </p:spPr>
        <p:txBody>
          <a:bodyPr>
            <a:normAutofit/>
          </a:bodyPr>
          <a:lstStyle/>
          <a:p>
            <a:pPr marL="0" indent="0">
              <a:lnSpc>
                <a:spcPct val="120000"/>
              </a:lnSpc>
              <a:buNone/>
            </a:pPr>
            <a:r>
              <a:rPr lang="en-US" sz="2800" b="1" u="sng" dirty="0">
                <a:solidFill>
                  <a:srgbClr val="FFFF00"/>
                </a:solidFill>
              </a:rPr>
              <a:t>Example </a:t>
            </a:r>
            <a:r>
              <a:rPr lang="en-US" sz="2800" b="1" u="sng" dirty="0" smtClean="0">
                <a:solidFill>
                  <a:srgbClr val="FFFF00"/>
                </a:solidFill>
              </a:rPr>
              <a:t>5.1i:</a:t>
            </a:r>
            <a:r>
              <a:rPr lang="en-US" sz="2800" b="1" dirty="0" smtClean="0">
                <a:solidFill>
                  <a:srgbClr val="FFFF00"/>
                </a:solidFill>
              </a:rPr>
              <a:t> </a:t>
            </a:r>
            <a:r>
              <a:rPr lang="en-US" sz="2800" dirty="0"/>
              <a:t>A coil with 200 turns of wire is wrapped on an 18.0 cm square frame. Each turn has the same area, equal to that of the frame, and the total resistance of the coil is </a:t>
            </a:r>
            <a:r>
              <a:rPr lang="en-US" sz="2800" dirty="0" smtClean="0"/>
              <a:t>2.0 </a:t>
            </a:r>
            <a:r>
              <a:rPr lang="en-US" sz="2800" dirty="0" smtClean="0">
                <a:latin typeface="Symbol" pitchFamily="18" charset="2"/>
              </a:rPr>
              <a:t>W</a:t>
            </a:r>
            <a:r>
              <a:rPr lang="en-US" sz="2800" dirty="0" smtClean="0"/>
              <a:t> </a:t>
            </a:r>
            <a:r>
              <a:rPr lang="en-US" sz="2800" dirty="0"/>
              <a:t>. A uniform magnetic field is applied perpendicularly to the plane of the coil. If the field changes uniformly from 0 to 0.500 T in </a:t>
            </a:r>
            <a:r>
              <a:rPr lang="en-US" sz="2800" dirty="0" smtClean="0"/>
              <a:t>0.080 </a:t>
            </a:r>
            <a:r>
              <a:rPr lang="en-US" sz="2800" dirty="0"/>
              <a:t>s, find the magnitude of the induced emf in the coil while the field has changed as well as the magnitude of the induced current. </a:t>
            </a:r>
          </a:p>
        </p:txBody>
      </p:sp>
      <p:sp>
        <p:nvSpPr>
          <p:cNvPr id="7" name="Rectangle 2"/>
          <p:cNvSpPr txBox="1">
            <a:spLocks noChangeArrowheads="1"/>
          </p:cNvSpPr>
          <p:nvPr/>
        </p:nvSpPr>
        <p:spPr>
          <a:xfrm>
            <a:off x="340242" y="2"/>
            <a:ext cx="9870558" cy="100010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Faraday’s Law for a Coil</a:t>
            </a:r>
          </a:p>
        </p:txBody>
      </p:sp>
    </p:spTree>
    <p:extLst>
      <p:ext uri="{BB962C8B-B14F-4D97-AF65-F5344CB8AC3E}">
        <p14:creationId xmlns:p14="http://schemas.microsoft.com/office/powerpoint/2010/main" val="4009380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265815" y="0"/>
            <a:ext cx="11926186" cy="1357298"/>
          </a:xfrm>
        </p:spPr>
        <p:txBody>
          <a:bodyPr/>
          <a:lstStyle/>
          <a:p>
            <a:pPr algn="l">
              <a:defRPr/>
            </a:pPr>
            <a:r>
              <a:rPr lang="en-US" b="1" dirty="0"/>
              <a:t>Faraday’s Law for a </a:t>
            </a:r>
            <a:r>
              <a:rPr lang="en-US" b="1" dirty="0" smtClean="0"/>
              <a:t>Wire (Motional EMF in a Wire)</a:t>
            </a:r>
          </a:p>
        </p:txBody>
      </p:sp>
      <p:sp>
        <p:nvSpPr>
          <p:cNvPr id="824378" name="Text Box 58"/>
          <p:cNvSpPr txBox="1">
            <a:spLocks noChangeArrowheads="1"/>
          </p:cNvSpPr>
          <p:nvPr/>
        </p:nvSpPr>
        <p:spPr bwMode="auto">
          <a:xfrm>
            <a:off x="372140" y="1447801"/>
            <a:ext cx="6223926" cy="1815882"/>
          </a:xfrm>
          <a:prstGeom prst="rect">
            <a:avLst/>
          </a:prstGeom>
          <a:noFill/>
          <a:ln w="38100">
            <a:noFill/>
            <a:miter lim="800000"/>
            <a:headEnd/>
            <a:tailEnd/>
          </a:ln>
          <a:effectLst/>
        </p:spPr>
        <p:txBody>
          <a:bodyPr wrap="square">
            <a:spAutoFit/>
          </a:bodyPr>
          <a:lstStyle/>
          <a:p>
            <a:pPr algn="l">
              <a:defRPr/>
            </a:pPr>
            <a:r>
              <a:rPr lang="en-US" sz="2800" dirty="0">
                <a:effectLst>
                  <a:outerShdw blurRad="38100" dist="38100" dir="2700000" algn="tl">
                    <a:srgbClr val="000000"/>
                  </a:outerShdw>
                </a:effectLst>
              </a:rPr>
              <a:t>Force </a:t>
            </a:r>
            <a:r>
              <a:rPr lang="en-US" sz="2800" dirty="0">
                <a:solidFill>
                  <a:srgbClr val="FFFF00"/>
                </a:solidFill>
                <a:effectLst>
                  <a:outerShdw blurRad="38100" dist="38100" dir="2700000" algn="tl">
                    <a:srgbClr val="000000"/>
                  </a:outerShdw>
                </a:effectLst>
              </a:rPr>
              <a:t>F</a:t>
            </a:r>
            <a:r>
              <a:rPr lang="en-US" sz="2800" dirty="0">
                <a:effectLst>
                  <a:outerShdw blurRad="38100" dist="38100" dir="2700000" algn="tl">
                    <a:srgbClr val="000000"/>
                  </a:outerShdw>
                </a:effectLst>
              </a:rPr>
              <a:t> on charge </a:t>
            </a:r>
            <a:r>
              <a:rPr lang="en-US" sz="2800" dirty="0">
                <a:solidFill>
                  <a:srgbClr val="FFFF00"/>
                </a:solidFill>
                <a:effectLst>
                  <a:outerShdw blurRad="38100" dist="38100" dir="2700000" algn="tl">
                    <a:srgbClr val="000000"/>
                  </a:outerShdw>
                </a:effectLst>
              </a:rPr>
              <a:t>q </a:t>
            </a:r>
            <a:r>
              <a:rPr lang="en-US" sz="2800" dirty="0">
                <a:effectLst>
                  <a:outerShdw blurRad="38100" dist="38100" dir="2700000" algn="tl">
                    <a:srgbClr val="000000"/>
                  </a:outerShdw>
                </a:effectLst>
              </a:rPr>
              <a:t>in wire</a:t>
            </a:r>
            <a:r>
              <a:rPr lang="en-US" sz="2800" dirty="0" smtClean="0">
                <a:effectLst>
                  <a:outerShdw blurRad="38100" dist="38100" dir="2700000" algn="tl">
                    <a:srgbClr val="000000"/>
                  </a:outerShdw>
                </a:effectLst>
              </a:rPr>
              <a:t>:</a:t>
            </a:r>
          </a:p>
          <a:p>
            <a:pPr>
              <a:defRPr/>
            </a:pPr>
            <a:r>
              <a:rPr lang="en-US" sz="2800" dirty="0">
                <a:effectLst>
                  <a:outerShdw blurRad="38100" dist="38100" dir="2700000" algn="tl">
                    <a:srgbClr val="000000"/>
                  </a:outerShdw>
                </a:effectLst>
              </a:rPr>
              <a:t>F = </a:t>
            </a:r>
            <a:r>
              <a:rPr lang="en-US" sz="2800" dirty="0" err="1" smtClean="0">
                <a:effectLst>
                  <a:outerShdw blurRad="38100" dist="38100" dir="2700000" algn="tl">
                    <a:srgbClr val="000000"/>
                  </a:outerShdw>
                </a:effectLst>
              </a:rPr>
              <a:t>qvB</a:t>
            </a:r>
            <a:endParaRPr lang="en-US" sz="2800" dirty="0" smtClean="0">
              <a:effectLst>
                <a:outerShdw blurRad="38100" dist="38100" dir="2700000" algn="tl">
                  <a:srgbClr val="000000"/>
                </a:outerShdw>
              </a:effectLst>
            </a:endParaRPr>
          </a:p>
          <a:p>
            <a:pPr>
              <a:defRPr/>
            </a:pPr>
            <a:r>
              <a:rPr lang="en-US" sz="2800" dirty="0">
                <a:effectLst>
                  <a:outerShdw blurRad="38100" dist="38100" dir="2700000" algn="tl">
                    <a:srgbClr val="000000"/>
                  </a:outerShdw>
                </a:effectLst>
              </a:rPr>
              <a:t>Work = FL = </a:t>
            </a:r>
            <a:r>
              <a:rPr lang="en-US" sz="2800" dirty="0" err="1">
                <a:effectLst>
                  <a:outerShdw blurRad="38100" dist="38100" dir="2700000" algn="tl">
                    <a:srgbClr val="000000"/>
                  </a:outerShdw>
                </a:effectLst>
              </a:rPr>
              <a:t>qvBL</a:t>
            </a:r>
            <a:endParaRPr lang="en-US" sz="2800" dirty="0">
              <a:effectLst>
                <a:outerShdw blurRad="38100" dist="38100" dir="2700000" algn="tl">
                  <a:srgbClr val="000000"/>
                </a:outerShdw>
              </a:effectLst>
            </a:endParaRPr>
          </a:p>
          <a:p>
            <a:pPr>
              <a:defRPr/>
            </a:pPr>
            <a:endParaRPr lang="en-US" sz="2800" dirty="0">
              <a:effectLst>
                <a:outerShdw blurRad="38100" dist="38100" dir="2700000" algn="tl">
                  <a:srgbClr val="000000"/>
                </a:outerShdw>
              </a:effectLst>
            </a:endParaRPr>
          </a:p>
        </p:txBody>
      </p:sp>
      <p:graphicFrame>
        <p:nvGraphicFramePr>
          <p:cNvPr id="824384" name="Object 64"/>
          <p:cNvGraphicFramePr>
            <a:graphicFrameLocks noChangeAspect="1"/>
          </p:cNvGraphicFramePr>
          <p:nvPr>
            <p:extLst>
              <p:ext uri="{D42A27DB-BD31-4B8C-83A1-F6EECF244321}">
                <p14:modId xmlns:p14="http://schemas.microsoft.com/office/powerpoint/2010/main" val="4233433665"/>
              </p:ext>
            </p:extLst>
          </p:nvPr>
        </p:nvGraphicFramePr>
        <p:xfrm>
          <a:off x="3484102" y="3171813"/>
          <a:ext cx="2340595" cy="762234"/>
        </p:xfrm>
        <a:graphic>
          <a:graphicData uri="http://schemas.openxmlformats.org/presentationml/2006/ole">
            <mc:AlternateContent xmlns:mc="http://schemas.openxmlformats.org/markup-compatibility/2006">
              <mc:Choice xmlns:v="urn:schemas-microsoft-com:vml" Requires="v">
                <p:oleObj spid="_x0000_s5359" name="Equation" r:id="rId3" imgW="545760" imgH="177480" progId="">
                  <p:embed/>
                </p:oleObj>
              </mc:Choice>
              <mc:Fallback>
                <p:oleObj name="Equation" r:id="rId3" imgW="545760" imgH="1774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102" y="3171813"/>
                        <a:ext cx="2340595" cy="762234"/>
                      </a:xfrm>
                      <a:prstGeom prst="rect">
                        <a:avLst/>
                      </a:prstGeom>
                      <a:solidFill>
                        <a:schemeClr val="accent1">
                          <a:lumMod val="40000"/>
                          <a:lumOff val="60000"/>
                        </a:schemeClr>
                      </a:solidFill>
                      <a:ln w="38100">
                        <a:solidFill>
                          <a:schemeClr val="accent1">
                            <a:lumMod val="75000"/>
                          </a:schemeClr>
                        </a:solidFill>
                        <a:miter lim="800000"/>
                        <a:headEnd/>
                        <a:tailEnd/>
                      </a:ln>
                      <a:effectLst>
                        <a:outerShdw dist="107763" dir="2700000" algn="ctr" rotWithShape="0">
                          <a:schemeClr val="bg2"/>
                        </a:outerShdw>
                      </a:effectLst>
                    </p:spPr>
                  </p:pic>
                </p:oleObj>
              </mc:Fallback>
            </mc:AlternateContent>
          </a:graphicData>
        </a:graphic>
      </p:graphicFrame>
      <p:sp>
        <p:nvSpPr>
          <p:cNvPr id="824385" name="Text Box 65"/>
          <p:cNvSpPr txBox="1">
            <a:spLocks noChangeArrowheads="1"/>
          </p:cNvSpPr>
          <p:nvPr/>
        </p:nvSpPr>
        <p:spPr bwMode="auto">
          <a:xfrm>
            <a:off x="372140" y="4114682"/>
            <a:ext cx="11621386" cy="523220"/>
          </a:xfrm>
          <a:prstGeom prst="rect">
            <a:avLst/>
          </a:prstGeom>
          <a:noFill/>
          <a:ln w="38100">
            <a:noFill/>
            <a:miter lim="800000"/>
            <a:headEnd/>
            <a:tailEnd/>
          </a:ln>
          <a:effectLst/>
        </p:spPr>
        <p:txBody>
          <a:bodyPr wrap="square">
            <a:spAutoFit/>
          </a:bodyPr>
          <a:lstStyle/>
          <a:p>
            <a:pPr algn="l">
              <a:defRPr/>
            </a:pPr>
            <a:r>
              <a:rPr lang="en-US" sz="2800" dirty="0">
                <a:effectLst>
                  <a:outerShdw blurRad="38100" dist="38100" dir="2700000" algn="tl">
                    <a:srgbClr val="000000"/>
                  </a:outerShdw>
                </a:effectLst>
              </a:rPr>
              <a:t>If wire of length L moves with velocity </a:t>
            </a:r>
            <a:r>
              <a:rPr lang="en-US" sz="2800" i="1" dirty="0">
                <a:effectLst>
                  <a:outerShdw blurRad="38100" dist="38100" dir="2700000" algn="tl">
                    <a:srgbClr val="000000"/>
                  </a:outerShdw>
                </a:effectLst>
              </a:rPr>
              <a:t>v </a:t>
            </a:r>
            <a:r>
              <a:rPr lang="en-US" sz="2800" dirty="0">
                <a:effectLst>
                  <a:outerShdw blurRad="38100" dist="38100" dir="2700000" algn="tl">
                    <a:srgbClr val="000000"/>
                  </a:outerShdw>
                </a:effectLst>
              </a:rPr>
              <a:t> an angle </a:t>
            </a:r>
            <a:r>
              <a:rPr lang="en-US" sz="2800" dirty="0">
                <a:effectLst>
                  <a:outerShdw blurRad="38100" dist="38100" dir="2700000" algn="tl">
                    <a:srgbClr val="000000"/>
                  </a:outerShdw>
                </a:effectLst>
                <a:latin typeface="Symbol" pitchFamily="18" charset="2"/>
              </a:rPr>
              <a:t>q</a:t>
            </a:r>
            <a:r>
              <a:rPr lang="en-US" sz="2800" dirty="0">
                <a:effectLst>
                  <a:outerShdw blurRad="38100" dist="38100" dir="2700000" algn="tl">
                    <a:srgbClr val="000000"/>
                  </a:outerShdw>
                </a:effectLst>
              </a:rPr>
              <a:t> with </a:t>
            </a:r>
            <a:r>
              <a:rPr lang="en-US" sz="2800" i="1" dirty="0">
                <a:effectLst>
                  <a:outerShdw blurRad="38100" dist="38100" dir="2700000" algn="tl">
                    <a:srgbClr val="000000"/>
                  </a:outerShdw>
                </a:effectLst>
              </a:rPr>
              <a:t>B:</a:t>
            </a:r>
            <a:endParaRPr lang="en-US" sz="2800" dirty="0">
              <a:effectLst>
                <a:outerShdw blurRad="38100" dist="38100" dir="2700000" algn="tl">
                  <a:srgbClr val="000000"/>
                </a:outerShdw>
              </a:effectLst>
            </a:endParaRPr>
          </a:p>
        </p:txBody>
      </p:sp>
      <p:graphicFrame>
        <p:nvGraphicFramePr>
          <p:cNvPr id="824409" name="Object 89"/>
          <p:cNvGraphicFramePr>
            <a:graphicFrameLocks noChangeAspect="1"/>
          </p:cNvGraphicFramePr>
          <p:nvPr>
            <p:extLst>
              <p:ext uri="{D42A27DB-BD31-4B8C-83A1-F6EECF244321}">
                <p14:modId xmlns:p14="http://schemas.microsoft.com/office/powerpoint/2010/main" val="1211445063"/>
              </p:ext>
            </p:extLst>
          </p:nvPr>
        </p:nvGraphicFramePr>
        <p:xfrm>
          <a:off x="1132757" y="5034140"/>
          <a:ext cx="3623952" cy="757435"/>
        </p:xfrm>
        <a:graphic>
          <a:graphicData uri="http://schemas.openxmlformats.org/presentationml/2006/ole">
            <mc:AlternateContent xmlns:mc="http://schemas.openxmlformats.org/markup-compatibility/2006">
              <mc:Choice xmlns:v="urn:schemas-microsoft-com:vml" Requires="v">
                <p:oleObj spid="_x0000_s5360" name="Equation" r:id="rId5" imgW="850680" imgH="177480" progId="">
                  <p:embed/>
                </p:oleObj>
              </mc:Choice>
              <mc:Fallback>
                <p:oleObj name="Equation" r:id="rId5" imgW="850680" imgH="1774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757" y="5034140"/>
                        <a:ext cx="3623952" cy="757435"/>
                      </a:xfrm>
                      <a:prstGeom prst="rect">
                        <a:avLst/>
                      </a:prstGeom>
                      <a:solidFill>
                        <a:schemeClr val="accent1">
                          <a:lumMod val="40000"/>
                          <a:lumOff val="60000"/>
                        </a:schemeClr>
                      </a:solidFill>
                      <a:ln w="38100">
                        <a:solidFill>
                          <a:schemeClr val="accent1">
                            <a:lumMod val="75000"/>
                          </a:schemeClr>
                        </a:solidFill>
                        <a:miter lim="800000"/>
                        <a:headEnd/>
                        <a:tailEnd/>
                      </a:ln>
                      <a:effectLst>
                        <a:outerShdw dist="107763" dir="2700000" algn="ctr" rotWithShape="0">
                          <a:schemeClr val="bg2"/>
                        </a:outerShdw>
                      </a:effectLst>
                    </p:spPr>
                  </p:pic>
                </p:oleObj>
              </mc:Fallback>
            </mc:AlternateContent>
          </a:graphicData>
        </a:graphic>
      </p:graphicFrame>
      <p:grpSp>
        <p:nvGrpSpPr>
          <p:cNvPr id="11" name="Group 10"/>
          <p:cNvGrpSpPr/>
          <p:nvPr/>
        </p:nvGrpSpPr>
        <p:grpSpPr>
          <a:xfrm>
            <a:off x="438128" y="2854239"/>
            <a:ext cx="2514600" cy="887413"/>
            <a:chOff x="438128" y="2940047"/>
            <a:chExt cx="2514600" cy="887413"/>
          </a:xfrm>
        </p:grpSpPr>
        <p:graphicFrame>
          <p:nvGraphicFramePr>
            <p:cNvPr id="824382" name="Object 62"/>
            <p:cNvGraphicFramePr>
              <a:graphicFrameLocks noChangeAspect="1"/>
            </p:cNvGraphicFramePr>
            <p:nvPr>
              <p:extLst>
                <p:ext uri="{D42A27DB-BD31-4B8C-83A1-F6EECF244321}">
                  <p14:modId xmlns:p14="http://schemas.microsoft.com/office/powerpoint/2010/main" val="1299043937"/>
                </p:ext>
              </p:extLst>
            </p:nvPr>
          </p:nvGraphicFramePr>
          <p:xfrm>
            <a:off x="438128" y="2940047"/>
            <a:ext cx="2514600" cy="887413"/>
          </p:xfrm>
          <a:graphic>
            <a:graphicData uri="http://schemas.openxmlformats.org/presentationml/2006/ole">
              <mc:AlternateContent xmlns:mc="http://schemas.openxmlformats.org/markup-compatibility/2006">
                <mc:Choice xmlns:v="urn:schemas-microsoft-com:vml" Requires="v">
                  <p:oleObj spid="_x0000_s5361" name="Equation" r:id="rId7" imgW="1143000" imgH="419040" progId="">
                    <p:embed/>
                  </p:oleObj>
                </mc:Choice>
                <mc:Fallback>
                  <p:oleObj name="Equation" r:id="rId7" imgW="1143000" imgH="4190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128" y="2940047"/>
                          <a:ext cx="2514600"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3"/>
            <p:cNvGrpSpPr>
              <a:grpSpLocks/>
            </p:cNvGrpSpPr>
            <p:nvPr/>
          </p:nvGrpSpPr>
          <p:grpSpPr bwMode="auto">
            <a:xfrm>
              <a:off x="2088321" y="3000372"/>
              <a:ext cx="587375" cy="827088"/>
              <a:chOff x="1904" y="1690"/>
              <a:chExt cx="370" cy="521"/>
            </a:xfrm>
          </p:grpSpPr>
          <p:sp>
            <p:nvSpPr>
              <p:cNvPr id="824411" name="Line 91"/>
              <p:cNvSpPr>
                <a:spLocks noChangeShapeType="1"/>
              </p:cNvSpPr>
              <p:nvPr/>
            </p:nvSpPr>
            <p:spPr bwMode="auto">
              <a:xfrm flipH="1">
                <a:off x="1904" y="1690"/>
                <a:ext cx="192" cy="240"/>
              </a:xfrm>
              <a:prstGeom prst="line">
                <a:avLst/>
              </a:prstGeom>
              <a:noFill/>
              <a:ln w="38100">
                <a:solidFill>
                  <a:srgbClr val="99FF33"/>
                </a:solidFill>
                <a:round/>
                <a:headEnd/>
                <a:tailEnd/>
              </a:ln>
              <a:effectLst/>
            </p:spPr>
            <p:txBody>
              <a:bodyPr>
                <a:spAutoFit/>
              </a:bodyPr>
              <a:lstStyle/>
              <a:p>
                <a:pPr>
                  <a:defRPr/>
                </a:pPr>
                <a:endParaRPr lang="en-AU" dirty="0"/>
              </a:p>
            </p:txBody>
          </p:sp>
          <p:sp>
            <p:nvSpPr>
              <p:cNvPr id="824412" name="Line 92"/>
              <p:cNvSpPr>
                <a:spLocks noChangeShapeType="1"/>
              </p:cNvSpPr>
              <p:nvPr/>
            </p:nvSpPr>
            <p:spPr bwMode="auto">
              <a:xfrm flipH="1">
                <a:off x="2082" y="1971"/>
                <a:ext cx="192" cy="240"/>
              </a:xfrm>
              <a:prstGeom prst="line">
                <a:avLst/>
              </a:prstGeom>
              <a:noFill/>
              <a:ln w="38100">
                <a:solidFill>
                  <a:srgbClr val="99FF33"/>
                </a:solidFill>
                <a:round/>
                <a:headEnd/>
                <a:tailEnd/>
              </a:ln>
              <a:effectLst/>
            </p:spPr>
            <p:txBody>
              <a:bodyPr>
                <a:spAutoFit/>
              </a:bodyPr>
              <a:lstStyle/>
              <a:p>
                <a:pPr>
                  <a:defRPr/>
                </a:pPr>
                <a:endParaRPr lang="en-AU" dirty="0"/>
              </a:p>
            </p:txBody>
          </p:sp>
        </p:grpSp>
      </p:grpSp>
      <p:grpSp>
        <p:nvGrpSpPr>
          <p:cNvPr id="70" name="Group 90"/>
          <p:cNvGrpSpPr>
            <a:grpSpLocks/>
          </p:cNvGrpSpPr>
          <p:nvPr/>
        </p:nvGrpSpPr>
        <p:grpSpPr bwMode="auto">
          <a:xfrm>
            <a:off x="6403230" y="1150133"/>
            <a:ext cx="3905250" cy="2625727"/>
            <a:chOff x="3132" y="1008"/>
            <a:chExt cx="2460" cy="1654"/>
          </a:xfrm>
        </p:grpSpPr>
        <p:sp>
          <p:nvSpPr>
            <p:cNvPr id="71" name="Rectangle 11"/>
            <p:cNvSpPr>
              <a:spLocks noChangeArrowheads="1"/>
            </p:cNvSpPr>
            <p:nvPr/>
          </p:nvSpPr>
          <p:spPr bwMode="auto">
            <a:xfrm>
              <a:off x="3172" y="1008"/>
              <a:ext cx="2400" cy="163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72" name="Rectangle 12"/>
            <p:cNvSpPr>
              <a:spLocks noChangeArrowheads="1"/>
            </p:cNvSpPr>
            <p:nvPr/>
          </p:nvSpPr>
          <p:spPr bwMode="auto">
            <a:xfrm>
              <a:off x="3343" y="1392"/>
              <a:ext cx="1403" cy="816"/>
            </a:xfrm>
            <a:prstGeom prst="rect">
              <a:avLst/>
            </a:prstGeom>
            <a:solidFill>
              <a:srgbClr val="CCFFCC"/>
            </a:solidFill>
            <a:ln w="38100">
              <a:solidFill>
                <a:srgbClr val="000000"/>
              </a:solidFill>
              <a:miter lim="800000"/>
              <a:headEnd/>
              <a:tailEnd/>
            </a:ln>
            <a:effectLst/>
          </p:spPr>
          <p:txBody>
            <a:bodyPr anchor="ctr">
              <a:spAutoFit/>
            </a:bodyPr>
            <a:lstStyle/>
            <a:p>
              <a:pPr>
                <a:defRPr/>
              </a:pPr>
              <a:endParaRPr lang="en-AU" dirty="0"/>
            </a:p>
          </p:txBody>
        </p:sp>
        <p:sp>
          <p:nvSpPr>
            <p:cNvPr id="73" name="Rectangle 13"/>
            <p:cNvSpPr>
              <a:spLocks noChangeArrowheads="1"/>
            </p:cNvSpPr>
            <p:nvPr/>
          </p:nvSpPr>
          <p:spPr bwMode="auto">
            <a:xfrm>
              <a:off x="3431" y="1488"/>
              <a:ext cx="1227" cy="624"/>
            </a:xfrm>
            <a:prstGeom prst="rect">
              <a:avLst/>
            </a:prstGeom>
            <a:solidFill>
              <a:srgbClr val="FFFFCC"/>
            </a:solidFill>
            <a:ln w="38100">
              <a:solidFill>
                <a:srgbClr val="000000"/>
              </a:solidFill>
              <a:miter lim="800000"/>
              <a:headEnd/>
              <a:tailEnd/>
            </a:ln>
            <a:effectLst/>
          </p:spPr>
          <p:txBody>
            <a:bodyPr wrap="none" anchor="ctr">
              <a:spAutoFit/>
            </a:bodyPr>
            <a:lstStyle/>
            <a:p>
              <a:pPr>
                <a:defRPr/>
              </a:pPr>
              <a:endParaRPr lang="en-AU" dirty="0"/>
            </a:p>
          </p:txBody>
        </p:sp>
        <p:sp>
          <p:nvSpPr>
            <p:cNvPr id="75" name="Text Box 15"/>
            <p:cNvSpPr txBox="1">
              <a:spLocks noChangeArrowheads="1"/>
            </p:cNvSpPr>
            <p:nvPr/>
          </p:nvSpPr>
          <p:spPr bwMode="auto">
            <a:xfrm>
              <a:off x="3168" y="1008"/>
              <a:ext cx="1732" cy="250"/>
            </a:xfrm>
            <a:prstGeom prst="rect">
              <a:avLst/>
            </a:prstGeom>
            <a:noFill/>
            <a:ln w="38100">
              <a:noFill/>
              <a:miter lim="800000"/>
              <a:headEnd/>
              <a:tailEnd/>
            </a:ln>
            <a:effectLst/>
          </p:spPr>
          <p:txBody>
            <a:bodyPr>
              <a:spAutoFit/>
            </a:bodyPr>
            <a:lstStyle/>
            <a:p>
              <a:pPr>
                <a:spcBef>
                  <a:spcPct val="0"/>
                </a:spcBef>
                <a:defRPr/>
              </a:pPr>
              <a:r>
                <a:rPr kumimoji="0" lang="en-US" sz="2000" dirty="0">
                  <a:solidFill>
                    <a:srgbClr val="FF0066"/>
                  </a:solidFill>
                  <a:effectLst>
                    <a:outerShdw blurRad="38100" dist="38100" dir="2700000" algn="tl">
                      <a:srgbClr val="000000"/>
                    </a:outerShdw>
                  </a:effectLst>
                </a:rPr>
                <a:t> </a:t>
              </a:r>
            </a:p>
          </p:txBody>
        </p:sp>
        <p:sp>
          <p:nvSpPr>
            <p:cNvPr id="76" name="Rectangle 16"/>
            <p:cNvSpPr>
              <a:spLocks noChangeArrowheads="1"/>
            </p:cNvSpPr>
            <p:nvPr/>
          </p:nvSpPr>
          <p:spPr bwMode="auto">
            <a:xfrm>
              <a:off x="4180" y="1248"/>
              <a:ext cx="96" cy="1104"/>
            </a:xfrm>
            <a:prstGeom prst="rect">
              <a:avLst/>
            </a:prstGeom>
            <a:noFill/>
            <a:ln w="19050">
              <a:solidFill>
                <a:srgbClr val="000000"/>
              </a:solidFill>
              <a:prstDash val="dash"/>
              <a:miter lim="800000"/>
              <a:headEnd/>
              <a:tailEnd/>
            </a:ln>
            <a:effectLst/>
          </p:spPr>
          <p:txBody>
            <a:bodyPr wrap="none" anchor="ctr">
              <a:spAutoFit/>
            </a:bodyPr>
            <a:lstStyle/>
            <a:p>
              <a:pPr>
                <a:defRPr/>
              </a:pPr>
              <a:endParaRPr lang="en-AU" dirty="0"/>
            </a:p>
          </p:txBody>
        </p:sp>
        <p:sp>
          <p:nvSpPr>
            <p:cNvPr id="77" name="Text Box 21"/>
            <p:cNvSpPr txBox="1">
              <a:spLocks noChangeArrowheads="1"/>
            </p:cNvSpPr>
            <p:nvPr/>
          </p:nvSpPr>
          <p:spPr bwMode="auto">
            <a:xfrm>
              <a:off x="4261" y="1765"/>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000000"/>
                  </a:solidFill>
                  <a:effectLst/>
                </a:rPr>
                <a:t>L</a:t>
              </a:r>
            </a:p>
          </p:txBody>
        </p:sp>
        <p:sp>
          <p:nvSpPr>
            <p:cNvPr id="78" name="Rectangle 23"/>
            <p:cNvSpPr>
              <a:spLocks noChangeArrowheads="1"/>
            </p:cNvSpPr>
            <p:nvPr/>
          </p:nvSpPr>
          <p:spPr bwMode="auto">
            <a:xfrm>
              <a:off x="4468" y="1248"/>
              <a:ext cx="96" cy="1104"/>
            </a:xfrm>
            <a:prstGeom prst="rect">
              <a:avLst/>
            </a:prstGeom>
            <a:solidFill>
              <a:srgbClr val="CCFFCC"/>
            </a:solidFill>
            <a:ln w="38100">
              <a:solidFill>
                <a:srgbClr val="000000"/>
              </a:solidFill>
              <a:miter lim="800000"/>
              <a:headEnd/>
              <a:tailEnd/>
            </a:ln>
            <a:effectLst/>
          </p:spPr>
          <p:txBody>
            <a:bodyPr wrap="none" anchor="ctr">
              <a:spAutoFit/>
            </a:bodyPr>
            <a:lstStyle/>
            <a:p>
              <a:pPr>
                <a:defRPr/>
              </a:pPr>
              <a:endParaRPr lang="en-AU" dirty="0"/>
            </a:p>
          </p:txBody>
        </p:sp>
        <p:sp>
          <p:nvSpPr>
            <p:cNvPr id="74" name="Rectangle 14"/>
            <p:cNvSpPr>
              <a:spLocks noChangeArrowheads="1"/>
            </p:cNvSpPr>
            <p:nvPr/>
          </p:nvSpPr>
          <p:spPr bwMode="auto">
            <a:xfrm>
              <a:off x="4658" y="1344"/>
              <a:ext cx="131" cy="960"/>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dirty="0"/>
            </a:p>
          </p:txBody>
        </p:sp>
        <p:sp>
          <p:nvSpPr>
            <p:cNvPr id="84" name="Text Box 43"/>
            <p:cNvSpPr txBox="1">
              <a:spLocks noChangeArrowheads="1"/>
            </p:cNvSpPr>
            <p:nvPr/>
          </p:nvSpPr>
          <p:spPr bwMode="auto">
            <a:xfrm>
              <a:off x="3132" y="1162"/>
              <a:ext cx="1858" cy="1415"/>
            </a:xfrm>
            <a:prstGeom prst="rect">
              <a:avLst/>
            </a:prstGeom>
            <a:noFill/>
            <a:ln w="38100">
              <a:noFill/>
              <a:miter lim="800000"/>
              <a:headEnd/>
              <a:tailEnd/>
            </a:ln>
            <a:effectLst/>
          </p:spPr>
          <p:txBody>
            <a:bodyPr wrap="square">
              <a:spAutoFit/>
            </a:bodyPr>
            <a:lstStyle/>
            <a:p>
              <a:pPr>
                <a:defRPr/>
              </a:pPr>
              <a:r>
                <a:rPr lang="en-US" sz="2000" dirty="0">
                  <a:solidFill>
                    <a:srgbClr val="FF0066"/>
                  </a:solidFill>
                </a:rPr>
                <a:t>×    </a:t>
              </a:r>
              <a:r>
                <a:rPr lang="en-US" sz="2000" dirty="0" smtClean="0">
                  <a:solidFill>
                    <a:srgbClr val="FF0066"/>
                  </a:solidFill>
                </a:rPr>
                <a:t>×    ×    ×    ×    ×    </a:t>
              </a:r>
              <a:r>
                <a:rPr lang="en-US" sz="2000" dirty="0">
                  <a:solidFill>
                    <a:srgbClr val="FF0066"/>
                  </a:solidFill>
                </a:rPr>
                <a:t>×</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endParaRPr lang="en-US" sz="2000" dirty="0">
                <a:solidFill>
                  <a:srgbClr val="FF0066"/>
                </a:solidFill>
                <a:effectLst>
                  <a:outerShdw blurRad="38100" dist="38100" dir="2700000" algn="tl">
                    <a:srgbClr val="000000"/>
                  </a:outerShdw>
                </a:effectLst>
              </a:endParaRPr>
            </a:p>
            <a:p>
              <a:pPr>
                <a:defRPr/>
              </a:pPr>
              <a:endParaRPr lang="en-US" sz="2000" dirty="0">
                <a:solidFill>
                  <a:srgbClr val="FF0066"/>
                </a:solidFill>
                <a:effectLst>
                  <a:outerShdw blurRad="38100" dist="38100" dir="2700000" algn="tl">
                    <a:srgbClr val="000000"/>
                  </a:outerShdw>
                </a:effectLst>
              </a:endParaRPr>
            </a:p>
            <a:p>
              <a:pPr>
                <a:defRPr/>
              </a:pPr>
              <a:r>
                <a:rPr lang="en-US" sz="2000" dirty="0">
                  <a:solidFill>
                    <a:srgbClr val="FF0066"/>
                  </a:solidFill>
                </a:rPr>
                <a:t>×    ×    ×    ×    ×    ×    </a:t>
              </a:r>
              <a:r>
                <a:rPr lang="en-US" sz="2000" dirty="0" smtClean="0">
                  <a:solidFill>
                    <a:srgbClr val="FF0066"/>
                  </a:solidFill>
                </a:rPr>
                <a:t>×</a:t>
              </a:r>
              <a:r>
                <a:rPr lang="en-US" sz="2000" dirty="0" smtClean="0">
                  <a:solidFill>
                    <a:srgbClr val="FF0066"/>
                  </a:solidFill>
                  <a:effectLst>
                    <a:outerShdw blurRad="38100" dist="38100" dir="2700000" algn="tl">
                      <a:srgbClr val="000000"/>
                    </a:outerShdw>
                  </a:effectLst>
                </a:rPr>
                <a:t> </a:t>
              </a:r>
              <a:endParaRPr lang="en-US" sz="2000" dirty="0">
                <a:solidFill>
                  <a:srgbClr val="FF0066"/>
                </a:solidFill>
                <a:effectLst>
                  <a:outerShdw blurRad="38100" dist="38100" dir="2700000" algn="tl">
                    <a:srgbClr val="000000"/>
                  </a:outerShdw>
                </a:effectLst>
              </a:endParaRPr>
            </a:p>
          </p:txBody>
        </p:sp>
        <p:sp>
          <p:nvSpPr>
            <p:cNvPr id="79" name="Line 24"/>
            <p:cNvSpPr>
              <a:spLocks noChangeShapeType="1"/>
            </p:cNvSpPr>
            <p:nvPr/>
          </p:nvSpPr>
          <p:spPr bwMode="auto">
            <a:xfrm>
              <a:off x="4516" y="1824"/>
              <a:ext cx="336" cy="0"/>
            </a:xfrm>
            <a:prstGeom prst="line">
              <a:avLst/>
            </a:prstGeom>
            <a:noFill/>
            <a:ln w="38100">
              <a:solidFill>
                <a:srgbClr val="00B050"/>
              </a:solidFill>
              <a:round/>
              <a:headEnd/>
              <a:tailEnd type="triangle" w="med" len="med"/>
            </a:ln>
            <a:effectLst/>
          </p:spPr>
          <p:txBody>
            <a:bodyPr>
              <a:spAutoFit/>
            </a:bodyPr>
            <a:lstStyle/>
            <a:p>
              <a:pPr>
                <a:defRPr/>
              </a:pPr>
              <a:endParaRPr lang="en-AU" dirty="0"/>
            </a:p>
          </p:txBody>
        </p:sp>
        <p:sp>
          <p:nvSpPr>
            <p:cNvPr id="80" name="Text Box 25"/>
            <p:cNvSpPr txBox="1">
              <a:spLocks noChangeArrowheads="1"/>
            </p:cNvSpPr>
            <p:nvPr/>
          </p:nvSpPr>
          <p:spPr bwMode="auto">
            <a:xfrm>
              <a:off x="4658" y="1575"/>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00B050"/>
                  </a:solidFill>
                  <a:effectLst/>
                </a:rPr>
                <a:t>v</a:t>
              </a:r>
            </a:p>
          </p:txBody>
        </p:sp>
        <p:sp>
          <p:nvSpPr>
            <p:cNvPr id="81" name="Text Box 26"/>
            <p:cNvSpPr txBox="1">
              <a:spLocks noChangeArrowheads="1"/>
            </p:cNvSpPr>
            <p:nvPr/>
          </p:nvSpPr>
          <p:spPr bwMode="auto">
            <a:xfrm>
              <a:off x="3652" y="1584"/>
              <a:ext cx="240"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C00000"/>
                  </a:solidFill>
                  <a:effectLst/>
                </a:rPr>
                <a:t>I</a:t>
              </a:r>
            </a:p>
          </p:txBody>
        </p:sp>
        <p:grpSp>
          <p:nvGrpSpPr>
            <p:cNvPr id="82" name="Group 27"/>
            <p:cNvGrpSpPr>
              <a:grpSpLocks/>
            </p:cNvGrpSpPr>
            <p:nvPr/>
          </p:nvGrpSpPr>
          <p:grpSpPr bwMode="auto">
            <a:xfrm>
              <a:off x="3531" y="1152"/>
              <a:ext cx="1225" cy="661"/>
              <a:chOff x="983" y="1440"/>
              <a:chExt cx="1225" cy="661"/>
            </a:xfrm>
          </p:grpSpPr>
          <p:grpSp>
            <p:nvGrpSpPr>
              <p:cNvPr id="98" name="Group 28"/>
              <p:cNvGrpSpPr>
                <a:grpSpLocks/>
              </p:cNvGrpSpPr>
              <p:nvPr/>
            </p:nvGrpSpPr>
            <p:grpSpPr bwMode="auto">
              <a:xfrm>
                <a:off x="983" y="1632"/>
                <a:ext cx="985" cy="469"/>
                <a:chOff x="983" y="1632"/>
                <a:chExt cx="985" cy="469"/>
              </a:xfrm>
            </p:grpSpPr>
            <p:sp>
              <p:nvSpPr>
                <p:cNvPr id="100" name="Line 29"/>
                <p:cNvSpPr>
                  <a:spLocks noChangeShapeType="1"/>
                </p:cNvSpPr>
                <p:nvPr/>
              </p:nvSpPr>
              <p:spPr bwMode="auto">
                <a:xfrm flipV="1">
                  <a:off x="1968" y="1632"/>
                  <a:ext cx="0" cy="384"/>
                </a:xfrm>
                <a:prstGeom prst="line">
                  <a:avLst/>
                </a:prstGeom>
                <a:noFill/>
                <a:ln w="38100">
                  <a:solidFill>
                    <a:srgbClr val="57257D"/>
                  </a:solidFill>
                  <a:round/>
                  <a:headEnd/>
                  <a:tailEnd type="triangle" w="med" len="med"/>
                </a:ln>
                <a:effectLst/>
              </p:spPr>
              <p:txBody>
                <a:bodyPr>
                  <a:spAutoFit/>
                </a:bodyPr>
                <a:lstStyle/>
                <a:p>
                  <a:pPr>
                    <a:defRPr/>
                  </a:pPr>
                  <a:endParaRPr lang="en-AU" dirty="0"/>
                </a:p>
              </p:txBody>
            </p:sp>
            <p:grpSp>
              <p:nvGrpSpPr>
                <p:cNvPr id="101" name="Group 30"/>
                <p:cNvGrpSpPr>
                  <a:grpSpLocks/>
                </p:cNvGrpSpPr>
                <p:nvPr/>
              </p:nvGrpSpPr>
              <p:grpSpPr bwMode="auto">
                <a:xfrm>
                  <a:off x="983" y="1861"/>
                  <a:ext cx="240" cy="240"/>
                  <a:chOff x="960" y="1872"/>
                  <a:chExt cx="240" cy="240"/>
                </a:xfrm>
              </p:grpSpPr>
              <p:sp>
                <p:nvSpPr>
                  <p:cNvPr id="102" name="Line 31"/>
                  <p:cNvSpPr>
                    <a:spLocks noChangeShapeType="1"/>
                  </p:cNvSpPr>
                  <p:nvPr/>
                </p:nvSpPr>
                <p:spPr bwMode="auto">
                  <a:xfrm flipH="1">
                    <a:off x="1008" y="1882"/>
                    <a:ext cx="192" cy="0"/>
                  </a:xfrm>
                  <a:prstGeom prst="line">
                    <a:avLst/>
                  </a:prstGeom>
                  <a:noFill/>
                  <a:ln w="38100">
                    <a:solidFill>
                      <a:srgbClr val="C00000"/>
                    </a:solidFill>
                    <a:round/>
                    <a:headEnd/>
                    <a:tailEnd/>
                  </a:ln>
                  <a:effectLst/>
                </p:spPr>
                <p:txBody>
                  <a:bodyPr>
                    <a:spAutoFit/>
                  </a:bodyPr>
                  <a:lstStyle/>
                  <a:p>
                    <a:pPr>
                      <a:defRPr/>
                    </a:pPr>
                    <a:endParaRPr lang="en-AU" dirty="0"/>
                  </a:p>
                </p:txBody>
              </p:sp>
              <p:sp>
                <p:nvSpPr>
                  <p:cNvPr id="103" name="Line 32"/>
                  <p:cNvSpPr>
                    <a:spLocks noChangeShapeType="1"/>
                  </p:cNvSpPr>
                  <p:nvPr/>
                </p:nvSpPr>
                <p:spPr bwMode="auto">
                  <a:xfrm>
                    <a:off x="960" y="1920"/>
                    <a:ext cx="0" cy="192"/>
                  </a:xfrm>
                  <a:prstGeom prst="line">
                    <a:avLst/>
                  </a:prstGeom>
                  <a:noFill/>
                  <a:ln w="38100">
                    <a:solidFill>
                      <a:srgbClr val="C00000"/>
                    </a:solidFill>
                    <a:round/>
                    <a:headEnd/>
                    <a:tailEnd type="triangle" w="med" len="med"/>
                  </a:ln>
                  <a:effectLst/>
                </p:spPr>
                <p:txBody>
                  <a:bodyPr>
                    <a:spAutoFit/>
                  </a:bodyPr>
                  <a:lstStyle/>
                  <a:p>
                    <a:pPr>
                      <a:defRPr/>
                    </a:pPr>
                    <a:endParaRPr lang="en-AU" dirty="0"/>
                  </a:p>
                </p:txBody>
              </p:sp>
              <p:sp>
                <p:nvSpPr>
                  <p:cNvPr id="104" name="Arc 33"/>
                  <p:cNvSpPr>
                    <a:spLocks/>
                  </p:cNvSpPr>
                  <p:nvPr/>
                </p:nvSpPr>
                <p:spPr bwMode="auto">
                  <a:xfrm flipH="1">
                    <a:off x="960" y="1872"/>
                    <a:ext cx="96"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00000"/>
                    </a:solidFill>
                    <a:round/>
                    <a:headEnd/>
                    <a:tailEnd/>
                  </a:ln>
                  <a:effectLst/>
                </p:spPr>
                <p:txBody>
                  <a:bodyPr anchor="ctr">
                    <a:spAutoFit/>
                  </a:bodyPr>
                  <a:lstStyle/>
                  <a:p>
                    <a:pPr>
                      <a:defRPr/>
                    </a:pPr>
                    <a:endParaRPr lang="en-AU" dirty="0"/>
                  </a:p>
                </p:txBody>
              </p:sp>
            </p:grpSp>
          </p:grpSp>
          <p:sp>
            <p:nvSpPr>
              <p:cNvPr id="99" name="Text Box 34"/>
              <p:cNvSpPr txBox="1">
                <a:spLocks noChangeArrowheads="1"/>
              </p:cNvSpPr>
              <p:nvPr/>
            </p:nvSpPr>
            <p:spPr bwMode="auto">
              <a:xfrm>
                <a:off x="2016" y="1440"/>
                <a:ext cx="192" cy="291"/>
              </a:xfrm>
              <a:prstGeom prst="rect">
                <a:avLst/>
              </a:prstGeom>
              <a:noFill/>
              <a:ln w="38100">
                <a:noFill/>
                <a:miter lim="800000"/>
                <a:headEnd/>
                <a:tailEnd/>
              </a:ln>
            </p:spPr>
            <p:txBody>
              <a:bodyPr>
                <a:spAutoFit/>
              </a:bodyPr>
              <a:lstStyle/>
              <a:p>
                <a:pPr algn="l">
                  <a:spcBef>
                    <a:spcPct val="0"/>
                  </a:spcBef>
                </a:pPr>
                <a:r>
                  <a:rPr kumimoji="0" lang="en-US" sz="2400" b="1" i="1" dirty="0">
                    <a:solidFill>
                      <a:srgbClr val="57257D"/>
                    </a:solidFill>
                    <a:effectLst/>
                  </a:rPr>
                  <a:t>I</a:t>
                </a:r>
              </a:p>
            </p:txBody>
          </p:sp>
        </p:grpSp>
        <p:grpSp>
          <p:nvGrpSpPr>
            <p:cNvPr id="83" name="Group 35"/>
            <p:cNvGrpSpPr>
              <a:grpSpLocks/>
            </p:cNvGrpSpPr>
            <p:nvPr/>
          </p:nvGrpSpPr>
          <p:grpSpPr bwMode="auto">
            <a:xfrm>
              <a:off x="4084" y="2352"/>
              <a:ext cx="624" cy="310"/>
              <a:chOff x="1536" y="2640"/>
              <a:chExt cx="624" cy="310"/>
            </a:xfrm>
          </p:grpSpPr>
          <p:sp>
            <p:nvSpPr>
              <p:cNvPr id="93" name="Line 36"/>
              <p:cNvSpPr>
                <a:spLocks noChangeShapeType="1"/>
              </p:cNvSpPr>
              <p:nvPr/>
            </p:nvSpPr>
            <p:spPr bwMode="auto">
              <a:xfrm>
                <a:off x="1680" y="2640"/>
                <a:ext cx="0" cy="192"/>
              </a:xfrm>
              <a:prstGeom prst="line">
                <a:avLst/>
              </a:prstGeom>
              <a:noFill/>
              <a:ln w="38100">
                <a:solidFill>
                  <a:srgbClr val="000000"/>
                </a:solidFill>
                <a:round/>
                <a:headEnd/>
                <a:tailEnd/>
              </a:ln>
              <a:effectLst/>
            </p:spPr>
            <p:txBody>
              <a:bodyPr>
                <a:spAutoFit/>
              </a:bodyPr>
              <a:lstStyle/>
              <a:p>
                <a:pPr>
                  <a:defRPr/>
                </a:pPr>
                <a:endParaRPr lang="en-AU" dirty="0"/>
              </a:p>
            </p:txBody>
          </p:sp>
          <p:sp>
            <p:nvSpPr>
              <p:cNvPr id="94" name="Line 37"/>
              <p:cNvSpPr>
                <a:spLocks noChangeShapeType="1"/>
              </p:cNvSpPr>
              <p:nvPr/>
            </p:nvSpPr>
            <p:spPr bwMode="auto">
              <a:xfrm>
                <a:off x="1968" y="2640"/>
                <a:ext cx="0" cy="192"/>
              </a:xfrm>
              <a:prstGeom prst="line">
                <a:avLst/>
              </a:prstGeom>
              <a:noFill/>
              <a:ln w="38100">
                <a:solidFill>
                  <a:srgbClr val="000000"/>
                </a:solidFill>
                <a:round/>
                <a:headEnd/>
                <a:tailEnd/>
              </a:ln>
              <a:effectLst/>
            </p:spPr>
            <p:txBody>
              <a:bodyPr>
                <a:spAutoFit/>
              </a:bodyPr>
              <a:lstStyle/>
              <a:p>
                <a:pPr>
                  <a:defRPr/>
                </a:pPr>
                <a:endParaRPr lang="en-AU" dirty="0"/>
              </a:p>
            </p:txBody>
          </p:sp>
          <p:sp>
            <p:nvSpPr>
              <p:cNvPr id="95" name="Text Box 38"/>
              <p:cNvSpPr txBox="1">
                <a:spLocks noChangeArrowheads="1"/>
              </p:cNvSpPr>
              <p:nvPr/>
            </p:nvSpPr>
            <p:spPr bwMode="auto">
              <a:xfrm>
                <a:off x="1703" y="2659"/>
                <a:ext cx="288" cy="291"/>
              </a:xfrm>
              <a:prstGeom prst="rect">
                <a:avLst/>
              </a:prstGeom>
              <a:noFill/>
              <a:ln w="38100">
                <a:noFill/>
                <a:miter lim="800000"/>
                <a:headEnd/>
                <a:tailEnd/>
              </a:ln>
            </p:spPr>
            <p:txBody>
              <a:bodyPr>
                <a:spAutoFit/>
              </a:bodyPr>
              <a:lstStyle/>
              <a:p>
                <a:pPr algn="l"/>
                <a:r>
                  <a:rPr lang="en-US" sz="2400" b="1" i="1" dirty="0">
                    <a:solidFill>
                      <a:srgbClr val="000000"/>
                    </a:solidFill>
                    <a:effectLst/>
                  </a:rPr>
                  <a:t>x</a:t>
                </a:r>
              </a:p>
            </p:txBody>
          </p:sp>
          <p:sp>
            <p:nvSpPr>
              <p:cNvPr id="96" name="Line 39"/>
              <p:cNvSpPr>
                <a:spLocks noChangeShapeType="1"/>
              </p:cNvSpPr>
              <p:nvPr/>
            </p:nvSpPr>
            <p:spPr bwMode="auto">
              <a:xfrm flipH="1">
                <a:off x="2016" y="2813"/>
                <a:ext cx="144" cy="0"/>
              </a:xfrm>
              <a:prstGeom prst="line">
                <a:avLst/>
              </a:prstGeom>
              <a:noFill/>
              <a:ln w="19050">
                <a:solidFill>
                  <a:srgbClr val="000000"/>
                </a:solidFill>
                <a:round/>
                <a:headEnd/>
                <a:tailEnd type="triangle" w="med" len="med"/>
              </a:ln>
              <a:effectLst/>
            </p:spPr>
            <p:txBody>
              <a:bodyPr>
                <a:spAutoFit/>
              </a:bodyPr>
              <a:lstStyle/>
              <a:p>
                <a:pPr>
                  <a:defRPr/>
                </a:pPr>
                <a:endParaRPr lang="en-AU" dirty="0"/>
              </a:p>
            </p:txBody>
          </p:sp>
          <p:sp>
            <p:nvSpPr>
              <p:cNvPr id="97" name="Line 40"/>
              <p:cNvSpPr>
                <a:spLocks noChangeShapeType="1"/>
              </p:cNvSpPr>
              <p:nvPr/>
            </p:nvSpPr>
            <p:spPr bwMode="auto">
              <a:xfrm>
                <a:off x="1536" y="2813"/>
                <a:ext cx="144" cy="0"/>
              </a:xfrm>
              <a:prstGeom prst="line">
                <a:avLst/>
              </a:prstGeom>
              <a:noFill/>
              <a:ln w="19050">
                <a:solidFill>
                  <a:srgbClr val="000000"/>
                </a:solidFill>
                <a:round/>
                <a:headEnd/>
                <a:tailEnd type="triangle" w="med" len="med"/>
              </a:ln>
              <a:effectLst/>
            </p:spPr>
            <p:txBody>
              <a:bodyPr>
                <a:spAutoFit/>
              </a:bodyPr>
              <a:lstStyle/>
              <a:p>
                <a:pPr>
                  <a:defRPr/>
                </a:pPr>
                <a:endParaRPr lang="en-AU" dirty="0"/>
              </a:p>
            </p:txBody>
          </p:sp>
        </p:grpSp>
        <p:grpSp>
          <p:nvGrpSpPr>
            <p:cNvPr id="85" name="Group 56"/>
            <p:cNvGrpSpPr>
              <a:grpSpLocks/>
            </p:cNvGrpSpPr>
            <p:nvPr/>
          </p:nvGrpSpPr>
          <p:grpSpPr bwMode="auto">
            <a:xfrm>
              <a:off x="4852" y="1133"/>
              <a:ext cx="740" cy="1068"/>
              <a:chOff x="1392" y="941"/>
              <a:chExt cx="740" cy="1068"/>
            </a:xfrm>
          </p:grpSpPr>
          <p:pic>
            <p:nvPicPr>
              <p:cNvPr id="86" name="Picture 47"/>
              <p:cNvPicPr>
                <a:picLocks noChangeAspect="1" noChangeArrowheads="1"/>
              </p:cNvPicPr>
              <p:nvPr/>
            </p:nvPicPr>
            <p:blipFill>
              <a:blip r:embed="rId9">
                <a:clrChange>
                  <a:clrFrom>
                    <a:srgbClr val="D3FFD3"/>
                  </a:clrFrom>
                  <a:clrTo>
                    <a:srgbClr val="D3FFD3">
                      <a:alpha val="0"/>
                    </a:srgbClr>
                  </a:clrTo>
                </a:clrChange>
              </a:blip>
              <a:srcRect/>
              <a:stretch>
                <a:fillRect/>
              </a:stretch>
            </p:blipFill>
            <p:spPr bwMode="auto">
              <a:xfrm>
                <a:off x="1392" y="1296"/>
                <a:ext cx="559" cy="713"/>
              </a:xfrm>
              <a:prstGeom prst="rect">
                <a:avLst/>
              </a:prstGeom>
              <a:noFill/>
              <a:ln w="38100">
                <a:noFill/>
                <a:miter lim="800000"/>
                <a:headEnd/>
                <a:tailEnd/>
              </a:ln>
            </p:spPr>
          </p:pic>
          <p:sp>
            <p:nvSpPr>
              <p:cNvPr id="87" name="Line 49"/>
              <p:cNvSpPr>
                <a:spLocks noChangeShapeType="1"/>
              </p:cNvSpPr>
              <p:nvPr/>
            </p:nvSpPr>
            <p:spPr bwMode="auto">
              <a:xfrm>
                <a:off x="1632" y="1728"/>
                <a:ext cx="384" cy="0"/>
              </a:xfrm>
              <a:prstGeom prst="line">
                <a:avLst/>
              </a:prstGeom>
              <a:noFill/>
              <a:ln w="38100">
                <a:solidFill>
                  <a:srgbClr val="00B050"/>
                </a:solidFill>
                <a:round/>
                <a:headEnd/>
                <a:tailEnd type="triangle" w="med" len="med"/>
              </a:ln>
              <a:effectLst/>
            </p:spPr>
            <p:txBody>
              <a:bodyPr>
                <a:spAutoFit/>
              </a:bodyPr>
              <a:lstStyle/>
              <a:p>
                <a:pPr>
                  <a:defRPr/>
                </a:pPr>
                <a:endParaRPr lang="en-AU" dirty="0"/>
              </a:p>
            </p:txBody>
          </p:sp>
          <p:sp>
            <p:nvSpPr>
              <p:cNvPr id="88" name="Line 50"/>
              <p:cNvSpPr>
                <a:spLocks noChangeShapeType="1"/>
              </p:cNvSpPr>
              <p:nvPr/>
            </p:nvSpPr>
            <p:spPr bwMode="auto">
              <a:xfrm flipV="1">
                <a:off x="1632" y="1200"/>
                <a:ext cx="0" cy="528"/>
              </a:xfrm>
              <a:prstGeom prst="line">
                <a:avLst/>
              </a:prstGeom>
              <a:noFill/>
              <a:ln w="38100">
                <a:solidFill>
                  <a:srgbClr val="000000"/>
                </a:solidFill>
                <a:round/>
                <a:headEnd/>
                <a:tailEnd type="triangle" w="med" len="med"/>
              </a:ln>
              <a:effectLst/>
            </p:spPr>
            <p:txBody>
              <a:bodyPr>
                <a:spAutoFit/>
              </a:bodyPr>
              <a:lstStyle/>
              <a:p>
                <a:pPr>
                  <a:defRPr/>
                </a:pPr>
                <a:endParaRPr lang="en-AU" dirty="0"/>
              </a:p>
            </p:txBody>
          </p:sp>
          <p:sp>
            <p:nvSpPr>
              <p:cNvPr id="89" name="Line 51"/>
              <p:cNvSpPr>
                <a:spLocks noChangeShapeType="1"/>
              </p:cNvSpPr>
              <p:nvPr/>
            </p:nvSpPr>
            <p:spPr bwMode="auto">
              <a:xfrm flipV="1">
                <a:off x="1632" y="1440"/>
                <a:ext cx="384" cy="288"/>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90" name="Text Box 52"/>
              <p:cNvSpPr txBox="1">
                <a:spLocks noChangeArrowheads="1"/>
              </p:cNvSpPr>
              <p:nvPr/>
            </p:nvSpPr>
            <p:spPr bwMode="auto">
              <a:xfrm>
                <a:off x="1824" y="1152"/>
                <a:ext cx="288" cy="291"/>
              </a:xfrm>
              <a:prstGeom prst="rect">
                <a:avLst/>
              </a:prstGeom>
              <a:noFill/>
              <a:ln w="38100">
                <a:noFill/>
                <a:miter lim="800000"/>
                <a:headEnd/>
                <a:tailEnd/>
              </a:ln>
              <a:effectLst/>
            </p:spPr>
            <p:txBody>
              <a:bodyPr>
                <a:spAutoFit/>
              </a:bodyPr>
              <a:lstStyle/>
              <a:p>
                <a:pPr algn="l">
                  <a:defRPr/>
                </a:pPr>
                <a:r>
                  <a:rPr lang="en-US" sz="2400" i="1" dirty="0">
                    <a:solidFill>
                      <a:srgbClr val="FF0066"/>
                    </a:solidFill>
                    <a:effectLst>
                      <a:outerShdw blurRad="38100" dist="38100" dir="2700000" algn="tl">
                        <a:srgbClr val="000000"/>
                      </a:outerShdw>
                    </a:effectLst>
                  </a:rPr>
                  <a:t>B</a:t>
                </a:r>
              </a:p>
            </p:txBody>
          </p:sp>
          <p:sp>
            <p:nvSpPr>
              <p:cNvPr id="91" name="Text Box 53"/>
              <p:cNvSpPr txBox="1">
                <a:spLocks noChangeArrowheads="1"/>
              </p:cNvSpPr>
              <p:nvPr/>
            </p:nvSpPr>
            <p:spPr bwMode="auto">
              <a:xfrm>
                <a:off x="1517" y="941"/>
                <a:ext cx="595" cy="291"/>
              </a:xfrm>
              <a:prstGeom prst="rect">
                <a:avLst/>
              </a:prstGeom>
              <a:noFill/>
              <a:ln w="38100">
                <a:noFill/>
                <a:miter lim="800000"/>
                <a:headEnd/>
                <a:tailEnd/>
              </a:ln>
            </p:spPr>
            <p:txBody>
              <a:bodyPr wrap="square">
                <a:spAutoFit/>
              </a:bodyPr>
              <a:lstStyle/>
              <a:p>
                <a:pPr algn="l"/>
                <a:r>
                  <a:rPr lang="en-US" sz="2400" b="1" dirty="0" err="1" smtClean="0">
                    <a:solidFill>
                      <a:srgbClr val="57257D"/>
                    </a:solidFill>
                    <a:effectLst/>
                  </a:rPr>
                  <a:t>F</a:t>
                </a:r>
                <a:r>
                  <a:rPr lang="en-US" sz="2400" b="1" baseline="-25000" dirty="0" err="1" smtClean="0">
                    <a:solidFill>
                      <a:srgbClr val="57257D"/>
                    </a:solidFill>
                    <a:effectLst/>
                  </a:rPr>
                  <a:t>onI</a:t>
                </a:r>
                <a:endParaRPr lang="en-US" sz="2400" b="1" baseline="-25000" dirty="0">
                  <a:solidFill>
                    <a:srgbClr val="57257D"/>
                  </a:solidFill>
                  <a:effectLst/>
                </a:endParaRPr>
              </a:p>
            </p:txBody>
          </p:sp>
          <p:sp>
            <p:nvSpPr>
              <p:cNvPr id="92" name="Text Box 54"/>
              <p:cNvSpPr txBox="1">
                <a:spLocks noChangeArrowheads="1"/>
              </p:cNvSpPr>
              <p:nvPr/>
            </p:nvSpPr>
            <p:spPr bwMode="auto">
              <a:xfrm>
                <a:off x="1892" y="1696"/>
                <a:ext cx="240" cy="291"/>
              </a:xfrm>
              <a:prstGeom prst="rect">
                <a:avLst/>
              </a:prstGeom>
              <a:noFill/>
              <a:ln w="38100">
                <a:noFill/>
                <a:miter lim="800000"/>
                <a:headEnd/>
                <a:tailEnd/>
              </a:ln>
              <a:effectLst/>
            </p:spPr>
            <p:txBody>
              <a:bodyPr>
                <a:spAutoFit/>
              </a:bodyPr>
              <a:lstStyle/>
              <a:p>
                <a:pPr algn="l">
                  <a:defRPr/>
                </a:pPr>
                <a:r>
                  <a:rPr lang="en-US" sz="2400" b="1" i="1" dirty="0">
                    <a:solidFill>
                      <a:srgbClr val="00B050"/>
                    </a:solidFill>
                    <a:effectLst>
                      <a:outerShdw blurRad="38100" dist="38100" dir="2700000" algn="tl">
                        <a:srgbClr val="FFFFFF"/>
                      </a:outerShdw>
                    </a:effectLst>
                  </a:rPr>
                  <a:t>v</a:t>
                </a:r>
              </a:p>
            </p:txBody>
          </p:sp>
        </p:grpSp>
      </p:grpSp>
      <p:grpSp>
        <p:nvGrpSpPr>
          <p:cNvPr id="105" name="Group 67"/>
          <p:cNvGrpSpPr>
            <a:grpSpLocks/>
          </p:cNvGrpSpPr>
          <p:nvPr/>
        </p:nvGrpSpPr>
        <p:grpSpPr bwMode="auto">
          <a:xfrm>
            <a:off x="6363545" y="4602040"/>
            <a:ext cx="2943220" cy="2020888"/>
            <a:chOff x="2592" y="1728"/>
            <a:chExt cx="1632" cy="1273"/>
          </a:xfrm>
        </p:grpSpPr>
        <p:sp>
          <p:nvSpPr>
            <p:cNvPr id="106" name="Rectangle 68"/>
            <p:cNvSpPr>
              <a:spLocks noChangeArrowheads="1"/>
            </p:cNvSpPr>
            <p:nvPr/>
          </p:nvSpPr>
          <p:spPr bwMode="auto">
            <a:xfrm>
              <a:off x="2592" y="1728"/>
              <a:ext cx="163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107" name="Text Box 69"/>
            <p:cNvSpPr txBox="1">
              <a:spLocks noChangeArrowheads="1"/>
            </p:cNvSpPr>
            <p:nvPr/>
          </p:nvSpPr>
          <p:spPr bwMode="auto">
            <a:xfrm>
              <a:off x="2769" y="2710"/>
              <a:ext cx="1211" cy="291"/>
            </a:xfrm>
            <a:prstGeom prst="rect">
              <a:avLst/>
            </a:prstGeom>
            <a:noFill/>
            <a:ln w="38100">
              <a:noFill/>
              <a:miter lim="800000"/>
              <a:headEnd/>
              <a:tailEnd/>
            </a:ln>
          </p:spPr>
          <p:txBody>
            <a:bodyPr wrap="square">
              <a:spAutoFit/>
            </a:bodyPr>
            <a:lstStyle/>
            <a:p>
              <a:pPr>
                <a:spcBef>
                  <a:spcPct val="0"/>
                </a:spcBef>
              </a:pPr>
              <a:r>
                <a:rPr kumimoji="0" lang="en-US" sz="2400" b="1" dirty="0">
                  <a:solidFill>
                    <a:srgbClr val="000000"/>
                  </a:solidFill>
                  <a:effectLst/>
                </a:rPr>
                <a:t>Induced Emf </a:t>
              </a:r>
              <a:r>
                <a:rPr kumimoji="0" lang="en-US" sz="2400" b="1" dirty="0">
                  <a:solidFill>
                    <a:srgbClr val="000000"/>
                  </a:solidFill>
                  <a:effectLst/>
                  <a:latin typeface="Script MT Bold" pitchFamily="66" charset="0"/>
                </a:rPr>
                <a:t>E</a:t>
              </a:r>
            </a:p>
          </p:txBody>
        </p:sp>
        <p:sp>
          <p:nvSpPr>
            <p:cNvPr id="108" name="Rectangle 70"/>
            <p:cNvSpPr>
              <a:spLocks noChangeArrowheads="1"/>
            </p:cNvSpPr>
            <p:nvPr/>
          </p:nvSpPr>
          <p:spPr bwMode="auto">
            <a:xfrm rot="7597077">
              <a:off x="3048" y="2232"/>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grpSp>
          <p:nvGrpSpPr>
            <p:cNvPr id="109" name="Group 71"/>
            <p:cNvGrpSpPr>
              <a:grpSpLocks/>
            </p:cNvGrpSpPr>
            <p:nvPr/>
          </p:nvGrpSpPr>
          <p:grpSpPr bwMode="auto">
            <a:xfrm>
              <a:off x="2976" y="1776"/>
              <a:ext cx="1104" cy="1032"/>
              <a:chOff x="2976" y="1776"/>
              <a:chExt cx="1104" cy="1032"/>
            </a:xfrm>
          </p:grpSpPr>
          <p:sp>
            <p:nvSpPr>
              <p:cNvPr id="110" name="Line 73"/>
              <p:cNvSpPr>
                <a:spLocks noChangeShapeType="1"/>
              </p:cNvSpPr>
              <p:nvPr/>
            </p:nvSpPr>
            <p:spPr bwMode="auto">
              <a:xfrm>
                <a:off x="2976" y="2304"/>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112" name="Line 75"/>
              <p:cNvSpPr>
                <a:spLocks noChangeShapeType="1"/>
              </p:cNvSpPr>
              <p:nvPr/>
            </p:nvSpPr>
            <p:spPr bwMode="auto">
              <a:xfrm flipH="1">
                <a:off x="3186" y="2304"/>
                <a:ext cx="318" cy="465"/>
              </a:xfrm>
              <a:prstGeom prst="line">
                <a:avLst/>
              </a:prstGeom>
              <a:noFill/>
              <a:ln w="38100">
                <a:solidFill>
                  <a:srgbClr val="0070C0"/>
                </a:solidFill>
                <a:round/>
                <a:headEnd/>
                <a:tailEnd type="triangle" w="med" len="med"/>
              </a:ln>
              <a:effectLst/>
            </p:spPr>
            <p:txBody>
              <a:bodyPr wrap="square">
                <a:spAutoFit/>
              </a:bodyPr>
              <a:lstStyle/>
              <a:p>
                <a:pPr>
                  <a:defRPr/>
                </a:pPr>
                <a:endParaRPr lang="en-AU" dirty="0"/>
              </a:p>
            </p:txBody>
          </p:sp>
          <p:sp>
            <p:nvSpPr>
              <p:cNvPr id="114" name="Text Box 77"/>
              <p:cNvSpPr txBox="1">
                <a:spLocks noChangeArrowheads="1"/>
              </p:cNvSpPr>
              <p:nvPr/>
            </p:nvSpPr>
            <p:spPr bwMode="auto">
              <a:xfrm>
                <a:off x="3759" y="2481"/>
                <a:ext cx="288" cy="327"/>
              </a:xfrm>
              <a:prstGeom prst="rect">
                <a:avLst/>
              </a:prstGeom>
              <a:noFill/>
              <a:ln w="38100">
                <a:noFill/>
                <a:miter lim="800000"/>
                <a:headEnd/>
                <a:tailEnd/>
              </a:ln>
            </p:spPr>
            <p:txBody>
              <a:bodyPr>
                <a:spAutoFit/>
              </a:bodyPr>
              <a:lstStyle/>
              <a:p>
                <a:pPr>
                  <a:spcBef>
                    <a:spcPct val="0"/>
                  </a:spcBef>
                </a:pPr>
                <a:r>
                  <a:rPr kumimoji="0" lang="en-US" sz="2800" b="1" i="1" dirty="0">
                    <a:solidFill>
                      <a:srgbClr val="FF0066"/>
                    </a:solidFill>
                    <a:effectLst/>
                  </a:rPr>
                  <a:t>v</a:t>
                </a:r>
              </a:p>
            </p:txBody>
          </p:sp>
          <p:sp>
            <p:nvSpPr>
              <p:cNvPr id="115" name="Line 78"/>
              <p:cNvSpPr>
                <a:spLocks noChangeShapeType="1"/>
              </p:cNvSpPr>
              <p:nvPr/>
            </p:nvSpPr>
            <p:spPr bwMode="auto">
              <a:xfrm>
                <a:off x="3024" y="1824"/>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120" name="Text Box 83"/>
              <p:cNvSpPr txBox="1">
                <a:spLocks noChangeArrowheads="1"/>
              </p:cNvSpPr>
              <p:nvPr/>
            </p:nvSpPr>
            <p:spPr bwMode="auto">
              <a:xfrm>
                <a:off x="3648" y="2256"/>
                <a:ext cx="336" cy="291"/>
              </a:xfrm>
              <a:prstGeom prst="rect">
                <a:avLst/>
              </a:prstGeom>
              <a:noFill/>
              <a:ln w="38100">
                <a:noFill/>
                <a:miter lim="800000"/>
                <a:headEnd/>
                <a:tailEnd/>
              </a:ln>
            </p:spPr>
            <p:txBody>
              <a:bodyPr>
                <a:spAutoFit/>
              </a:bodyPr>
              <a:lstStyle/>
              <a:p>
                <a:pPr>
                  <a:spcBef>
                    <a:spcPct val="0"/>
                  </a:spcBef>
                </a:pPr>
                <a:r>
                  <a:rPr kumimoji="0" lang="en-US" sz="2400" b="1" dirty="0">
                    <a:solidFill>
                      <a:srgbClr val="000000"/>
                    </a:solidFill>
                    <a:effectLst/>
                    <a:latin typeface="Symbol" pitchFamily="18" charset="2"/>
                  </a:rPr>
                  <a:t>q</a:t>
                </a:r>
              </a:p>
            </p:txBody>
          </p:sp>
          <p:sp>
            <p:nvSpPr>
              <p:cNvPr id="121" name="Line 84"/>
              <p:cNvSpPr>
                <a:spLocks noChangeShapeType="1"/>
              </p:cNvSpPr>
              <p:nvPr/>
            </p:nvSpPr>
            <p:spPr bwMode="auto">
              <a:xfrm flipV="1">
                <a:off x="3216" y="2400"/>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122" name="Line 85"/>
              <p:cNvSpPr>
                <a:spLocks noChangeShapeType="1"/>
              </p:cNvSpPr>
              <p:nvPr/>
            </p:nvSpPr>
            <p:spPr bwMode="auto">
              <a:xfrm>
                <a:off x="3504" y="1776"/>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123" name="Line 86"/>
              <p:cNvSpPr>
                <a:spLocks noChangeShapeType="1"/>
              </p:cNvSpPr>
              <p:nvPr/>
            </p:nvSpPr>
            <p:spPr bwMode="auto">
              <a:xfrm>
                <a:off x="3504" y="2294"/>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sp>
            <p:nvSpPr>
              <p:cNvPr id="124" name="Line 87"/>
              <p:cNvSpPr>
                <a:spLocks noChangeShapeType="1"/>
              </p:cNvSpPr>
              <p:nvPr/>
            </p:nvSpPr>
            <p:spPr bwMode="auto">
              <a:xfrm>
                <a:off x="3696" y="2256"/>
                <a:ext cx="336" cy="0"/>
              </a:xfrm>
              <a:prstGeom prst="line">
                <a:avLst/>
              </a:prstGeom>
              <a:noFill/>
              <a:ln w="38100">
                <a:solidFill>
                  <a:srgbClr val="C00000"/>
                </a:solidFill>
                <a:round/>
                <a:headEnd/>
                <a:tailEnd type="triangle" w="med" len="med"/>
              </a:ln>
              <a:effectLst/>
            </p:spPr>
            <p:txBody>
              <a:bodyPr>
                <a:spAutoFit/>
              </a:bodyPr>
              <a:lstStyle/>
              <a:p>
                <a:pPr>
                  <a:defRPr/>
                </a:pPr>
                <a:endParaRPr lang="en-AU" dirty="0"/>
              </a:p>
            </p:txBody>
          </p:sp>
          <p:sp>
            <p:nvSpPr>
              <p:cNvPr id="125" name="Text Box 88"/>
              <p:cNvSpPr txBox="1">
                <a:spLocks noChangeArrowheads="1"/>
              </p:cNvSpPr>
              <p:nvPr/>
            </p:nvSpPr>
            <p:spPr bwMode="auto">
              <a:xfrm>
                <a:off x="3840" y="1975"/>
                <a:ext cx="240" cy="291"/>
              </a:xfrm>
              <a:prstGeom prst="rect">
                <a:avLst/>
              </a:prstGeom>
              <a:noFill/>
              <a:ln w="38100">
                <a:noFill/>
                <a:miter lim="800000"/>
                <a:headEnd/>
                <a:tailEnd/>
              </a:ln>
            </p:spPr>
            <p:txBody>
              <a:bodyPr>
                <a:spAutoFit/>
              </a:bodyPr>
              <a:lstStyle/>
              <a:p>
                <a:pPr>
                  <a:spcBef>
                    <a:spcPct val="0"/>
                  </a:spcBef>
                </a:pPr>
                <a:r>
                  <a:rPr kumimoji="0" lang="en-US" sz="2400" b="1" dirty="0">
                    <a:solidFill>
                      <a:srgbClr val="C00000"/>
                    </a:solidFill>
                    <a:effectLst/>
                  </a:rPr>
                  <a:t>B</a:t>
                </a:r>
              </a:p>
            </p:txBody>
          </p:sp>
        </p:grpSp>
      </p:grpSp>
      <p:sp>
        <p:nvSpPr>
          <p:cNvPr id="126" name="Line 29"/>
          <p:cNvSpPr>
            <a:spLocks noChangeShapeType="1"/>
          </p:cNvSpPr>
          <p:nvPr/>
        </p:nvSpPr>
        <p:spPr bwMode="auto">
          <a:xfrm flipH="1">
            <a:off x="8602150" y="2509684"/>
            <a:ext cx="1" cy="738189"/>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127" name="Text Box 34"/>
          <p:cNvSpPr txBox="1">
            <a:spLocks noChangeArrowheads="1"/>
          </p:cNvSpPr>
          <p:nvPr/>
        </p:nvSpPr>
        <p:spPr bwMode="auto">
          <a:xfrm>
            <a:off x="8658274" y="2966233"/>
            <a:ext cx="304800" cy="461963"/>
          </a:xfrm>
          <a:prstGeom prst="rect">
            <a:avLst/>
          </a:prstGeom>
          <a:noFill/>
          <a:ln w="38100">
            <a:noFill/>
            <a:miter lim="800000"/>
            <a:headEnd/>
            <a:tailEnd/>
          </a:ln>
        </p:spPr>
        <p:txBody>
          <a:bodyPr>
            <a:spAutoFit/>
          </a:bodyPr>
          <a:lstStyle/>
          <a:p>
            <a:pPr>
              <a:spcBef>
                <a:spcPct val="0"/>
              </a:spcBef>
            </a:pPr>
            <a:r>
              <a:rPr lang="en-US" sz="2400" b="1" dirty="0">
                <a:solidFill>
                  <a:srgbClr val="002060"/>
                </a:solidFill>
                <a:latin typeface="Script MT Bold" pitchFamily="66" charset="0"/>
              </a:rPr>
              <a:t>E</a:t>
            </a:r>
          </a:p>
        </p:txBody>
      </p:sp>
    </p:spTree>
    <p:extLst>
      <p:ext uri="{BB962C8B-B14F-4D97-AF65-F5344CB8AC3E}">
        <p14:creationId xmlns:p14="http://schemas.microsoft.com/office/powerpoint/2010/main" val="373292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265815" y="0"/>
            <a:ext cx="11926186" cy="1357298"/>
          </a:xfrm>
        </p:spPr>
        <p:txBody>
          <a:bodyPr/>
          <a:lstStyle/>
          <a:p>
            <a:pPr algn="l">
              <a:defRPr/>
            </a:pPr>
            <a:r>
              <a:rPr lang="en-US" b="1" dirty="0"/>
              <a:t>Faraday’s Law for a </a:t>
            </a:r>
            <a:r>
              <a:rPr lang="en-US" b="1" dirty="0" smtClean="0"/>
              <a:t>Wire</a:t>
            </a:r>
            <a:br>
              <a:rPr lang="en-US" b="1" dirty="0" smtClean="0"/>
            </a:br>
            <a:r>
              <a:rPr lang="en-US" b="1" dirty="0" smtClean="0"/>
              <a:t>(Motional EMF in a Wire)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623" y="0"/>
            <a:ext cx="5284270" cy="6828669"/>
          </a:xfrm>
          <a:prstGeom prst="rect">
            <a:avLst/>
          </a:prstGeom>
          <a:solidFill>
            <a:schemeClr val="accent2">
              <a:lumMod val="20000"/>
              <a:lumOff val="80000"/>
            </a:schemeClr>
          </a:solidFill>
        </p:spPr>
      </p:pic>
    </p:spTree>
    <p:extLst>
      <p:ext uri="{BB962C8B-B14F-4D97-AF65-F5344CB8AC3E}">
        <p14:creationId xmlns:p14="http://schemas.microsoft.com/office/powerpoint/2010/main" val="685781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265814" y="1068049"/>
            <a:ext cx="11807997" cy="523220"/>
          </a:xfrm>
          <a:prstGeom prst="rect">
            <a:avLst/>
          </a:prstGeom>
          <a:noFill/>
          <a:ln w="9525">
            <a:noFill/>
            <a:miter lim="800000"/>
            <a:headEnd/>
            <a:tailEnd/>
          </a:ln>
        </p:spPr>
        <p:txBody>
          <a:bodyPr wrap="square">
            <a:spAutoFit/>
          </a:bodyPr>
          <a:lstStyle/>
          <a:p>
            <a:pPr>
              <a:spcBef>
                <a:spcPct val="50000"/>
              </a:spcBef>
            </a:pPr>
            <a:r>
              <a:rPr lang="en-US" sz="2800" dirty="0"/>
              <a:t>Conventional Current flows in the opposite direction to the flow of </a:t>
            </a:r>
            <a:r>
              <a:rPr lang="en-US" sz="2800" dirty="0" smtClean="0"/>
              <a:t>electrons.</a:t>
            </a:r>
            <a:endParaRPr lang="en-US" sz="2800" dirty="0"/>
          </a:p>
        </p:txBody>
      </p:sp>
      <p:graphicFrame>
        <p:nvGraphicFramePr>
          <p:cNvPr id="2050" name="Object 5"/>
          <p:cNvGraphicFramePr>
            <a:graphicFrameLocks noChangeAspect="1"/>
          </p:cNvGraphicFramePr>
          <p:nvPr>
            <p:extLst>
              <p:ext uri="{D42A27DB-BD31-4B8C-83A1-F6EECF244321}">
                <p14:modId xmlns:p14="http://schemas.microsoft.com/office/powerpoint/2010/main" val="78170429"/>
              </p:ext>
            </p:extLst>
          </p:nvPr>
        </p:nvGraphicFramePr>
        <p:xfrm>
          <a:off x="2827176" y="1797136"/>
          <a:ext cx="6697848" cy="4918014"/>
        </p:xfrm>
        <a:graphic>
          <a:graphicData uri="http://schemas.openxmlformats.org/presentationml/2006/ole">
            <mc:AlternateContent xmlns:mc="http://schemas.openxmlformats.org/markup-compatibility/2006">
              <mc:Choice xmlns:v="urn:schemas-microsoft-com:vml" Requires="v">
                <p:oleObj spid="_x0000_s1112" name="Bitmap Image" r:id="rId3" imgW="6771429" imgH="4971429" progId="PBrush">
                  <p:embed/>
                </p:oleObj>
              </mc:Choice>
              <mc:Fallback>
                <p:oleObj name="Bitmap Image" r:id="rId3" imgW="6771429" imgH="497142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176" y="1797136"/>
                        <a:ext cx="6697848" cy="4918014"/>
                      </a:xfrm>
                      <a:prstGeom prst="rect">
                        <a:avLst/>
                      </a:prstGeom>
                      <a:noFill/>
                      <a:ln>
                        <a:noFill/>
                      </a:ln>
                      <a:effectLst/>
                      <a:extLst/>
                    </p:spPr>
                  </p:pic>
                </p:oleObj>
              </mc:Fallback>
            </mc:AlternateContent>
          </a:graphicData>
        </a:graphic>
      </p:graphicFrame>
      <p:sp>
        <p:nvSpPr>
          <p:cNvPr id="6" name="Rectangle 2"/>
          <p:cNvSpPr txBox="1">
            <a:spLocks noChangeArrowheads="1"/>
          </p:cNvSpPr>
          <p:nvPr/>
        </p:nvSpPr>
        <p:spPr>
          <a:xfrm>
            <a:off x="265815" y="0"/>
            <a:ext cx="11926186" cy="1357298"/>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smtClean="0"/>
              <a:t>Faraday’s Law for a Wire (Motional EMF in a Wire)</a:t>
            </a:r>
          </a:p>
        </p:txBody>
      </p:sp>
    </p:spTree>
    <p:extLst>
      <p:ext uri="{BB962C8B-B14F-4D97-AF65-F5344CB8AC3E}">
        <p14:creationId xmlns:p14="http://schemas.microsoft.com/office/powerpoint/2010/main" val="21666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265815" y="1184843"/>
            <a:ext cx="11674548" cy="2153780"/>
          </a:xfrm>
        </p:spPr>
        <p:txBody>
          <a:bodyPr anchor="t" anchorCtr="0">
            <a:normAutofit/>
          </a:bodyPr>
          <a:lstStyle/>
          <a:p>
            <a:pPr algn="l">
              <a:defRPr/>
            </a:pPr>
            <a:r>
              <a:rPr lang="en-US" sz="2800" b="1" u="sng" dirty="0">
                <a:solidFill>
                  <a:srgbClr val="FFFF00"/>
                </a:solidFill>
              </a:rPr>
              <a:t>Example </a:t>
            </a:r>
            <a:r>
              <a:rPr lang="en-US" sz="2800" b="1" u="sng" dirty="0" smtClean="0">
                <a:solidFill>
                  <a:srgbClr val="FFFF00"/>
                </a:solidFill>
              </a:rPr>
              <a:t>5.1j:</a:t>
            </a:r>
            <a:r>
              <a:rPr lang="en-US" sz="2800" b="1" dirty="0" smtClean="0">
                <a:solidFill>
                  <a:srgbClr val="FFFF00"/>
                </a:solidFill>
              </a:rPr>
              <a:t> </a:t>
            </a:r>
            <a:r>
              <a:rPr lang="en-US" sz="2800" dirty="0">
                <a:solidFill>
                  <a:schemeClr val="tx1"/>
                </a:solidFill>
              </a:rPr>
              <a:t>A </a:t>
            </a:r>
            <a:r>
              <a:rPr lang="en-US" sz="2800" dirty="0" smtClean="0">
                <a:solidFill>
                  <a:schemeClr val="tx1"/>
                </a:solidFill>
              </a:rPr>
              <a:t>0.20 m </a:t>
            </a:r>
            <a:r>
              <a:rPr lang="en-US" sz="2800" dirty="0">
                <a:solidFill>
                  <a:schemeClr val="tx1"/>
                </a:solidFill>
              </a:rPr>
              <a:t>length of wire moves at a constant speed of 5 m s</a:t>
            </a:r>
            <a:r>
              <a:rPr lang="en-US" sz="2800" baseline="30000" dirty="0">
                <a:solidFill>
                  <a:schemeClr val="tx1"/>
                </a:solidFill>
              </a:rPr>
              <a:t>-1</a:t>
            </a:r>
            <a:r>
              <a:rPr lang="en-US" sz="2800" dirty="0">
                <a:solidFill>
                  <a:schemeClr val="tx1"/>
                </a:solidFill>
              </a:rPr>
              <a:t> in at 140</a:t>
            </a:r>
            <a:r>
              <a:rPr lang="en-US" sz="2800" baseline="30000" dirty="0">
                <a:solidFill>
                  <a:schemeClr val="tx1"/>
                </a:solidFill>
              </a:rPr>
              <a:t>0</a:t>
            </a:r>
            <a:r>
              <a:rPr lang="en-US" sz="2800" dirty="0">
                <a:solidFill>
                  <a:schemeClr val="tx1"/>
                </a:solidFill>
              </a:rPr>
              <a:t> with a </a:t>
            </a:r>
            <a:r>
              <a:rPr lang="en-US" sz="2800" dirty="0" smtClean="0">
                <a:solidFill>
                  <a:schemeClr val="tx1"/>
                </a:solidFill>
              </a:rPr>
              <a:t>0.4 T magnetic field</a:t>
            </a:r>
            <a:r>
              <a:rPr lang="en-US" sz="2800" dirty="0">
                <a:solidFill>
                  <a:schemeClr val="tx1"/>
                </a:solidFill>
              </a:rPr>
              <a:t>. What is the magnitude of the induced emf in the wire?</a:t>
            </a:r>
            <a:endParaRPr lang="en-US" sz="2800" u="sng" dirty="0"/>
          </a:p>
        </p:txBody>
      </p:sp>
      <p:sp>
        <p:nvSpPr>
          <p:cNvPr id="39" name="Rectangle 2"/>
          <p:cNvSpPr txBox="1">
            <a:spLocks noChangeArrowheads="1"/>
          </p:cNvSpPr>
          <p:nvPr/>
        </p:nvSpPr>
        <p:spPr>
          <a:xfrm>
            <a:off x="265815" y="0"/>
            <a:ext cx="11926186" cy="135729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smtClean="0"/>
              <a:t>Faraday’s Law for a Wire</a:t>
            </a:r>
          </a:p>
        </p:txBody>
      </p:sp>
      <p:grpSp>
        <p:nvGrpSpPr>
          <p:cNvPr id="40" name="Group 114"/>
          <p:cNvGrpSpPr>
            <a:grpSpLocks/>
          </p:cNvGrpSpPr>
          <p:nvPr/>
        </p:nvGrpSpPr>
        <p:grpSpPr bwMode="auto">
          <a:xfrm>
            <a:off x="980638" y="2628059"/>
            <a:ext cx="4349714" cy="3790813"/>
            <a:chOff x="3744" y="1344"/>
            <a:chExt cx="1432" cy="1248"/>
          </a:xfrm>
        </p:grpSpPr>
        <p:sp>
          <p:nvSpPr>
            <p:cNvPr id="41" name="Rectangle 88"/>
            <p:cNvSpPr>
              <a:spLocks noChangeArrowheads="1"/>
            </p:cNvSpPr>
            <p:nvPr/>
          </p:nvSpPr>
          <p:spPr bwMode="auto">
            <a:xfrm>
              <a:off x="3744" y="1344"/>
              <a:ext cx="139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42" name="Rectangle 90"/>
            <p:cNvSpPr>
              <a:spLocks noChangeArrowheads="1"/>
            </p:cNvSpPr>
            <p:nvPr/>
          </p:nvSpPr>
          <p:spPr bwMode="auto">
            <a:xfrm rot="7597077">
              <a:off x="3960" y="1944"/>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sp>
          <p:nvSpPr>
            <p:cNvPr id="43" name="Line 93"/>
            <p:cNvSpPr>
              <a:spLocks noChangeShapeType="1"/>
            </p:cNvSpPr>
            <p:nvPr/>
          </p:nvSpPr>
          <p:spPr bwMode="auto">
            <a:xfrm>
              <a:off x="3888" y="2016"/>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44" name="Text Box 97"/>
            <p:cNvSpPr txBox="1">
              <a:spLocks noChangeArrowheads="1"/>
            </p:cNvSpPr>
            <p:nvPr/>
          </p:nvSpPr>
          <p:spPr bwMode="auto">
            <a:xfrm>
              <a:off x="4033" y="1537"/>
              <a:ext cx="288" cy="172"/>
            </a:xfrm>
            <a:prstGeom prst="rect">
              <a:avLst/>
            </a:prstGeom>
            <a:noFill/>
            <a:ln w="38100">
              <a:noFill/>
              <a:miter lim="800000"/>
              <a:headEnd/>
              <a:tailEnd/>
            </a:ln>
          </p:spPr>
          <p:txBody>
            <a:bodyPr>
              <a:spAutoFit/>
            </a:bodyPr>
            <a:lstStyle/>
            <a:p>
              <a:pPr>
                <a:spcBef>
                  <a:spcPct val="0"/>
                </a:spcBef>
              </a:pPr>
              <a:r>
                <a:rPr kumimoji="0" lang="en-US" sz="2800" b="1" dirty="0">
                  <a:solidFill>
                    <a:srgbClr val="FF0066"/>
                  </a:solidFill>
                  <a:effectLst/>
                </a:rPr>
                <a:t>v</a:t>
              </a:r>
            </a:p>
          </p:txBody>
        </p:sp>
        <p:sp>
          <p:nvSpPr>
            <p:cNvPr id="45" name="Line 98"/>
            <p:cNvSpPr>
              <a:spLocks noChangeShapeType="1"/>
            </p:cNvSpPr>
            <p:nvPr/>
          </p:nvSpPr>
          <p:spPr bwMode="auto">
            <a:xfrm>
              <a:off x="4416" y="1968"/>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46" name="Text Box 103"/>
            <p:cNvSpPr txBox="1">
              <a:spLocks noChangeArrowheads="1"/>
            </p:cNvSpPr>
            <p:nvPr/>
          </p:nvSpPr>
          <p:spPr bwMode="auto">
            <a:xfrm>
              <a:off x="4560" y="1827"/>
              <a:ext cx="336" cy="172"/>
            </a:xfrm>
            <a:prstGeom prst="rect">
              <a:avLst/>
            </a:prstGeom>
            <a:noFill/>
            <a:ln w="38100">
              <a:noFill/>
              <a:miter lim="800000"/>
              <a:headEnd/>
              <a:tailEnd/>
            </a:ln>
          </p:spPr>
          <p:txBody>
            <a:bodyPr>
              <a:spAutoFit/>
            </a:bodyPr>
            <a:lstStyle/>
            <a:p>
              <a:pPr>
                <a:spcBef>
                  <a:spcPct val="0"/>
                </a:spcBef>
              </a:pPr>
              <a:r>
                <a:rPr kumimoji="0" lang="en-US" sz="2800" b="1" dirty="0">
                  <a:solidFill>
                    <a:srgbClr val="57257D"/>
                  </a:solidFill>
                  <a:effectLst/>
                  <a:latin typeface="Symbol" pitchFamily="18" charset="2"/>
                </a:rPr>
                <a:t>q</a:t>
              </a:r>
            </a:p>
          </p:txBody>
        </p:sp>
        <p:sp>
          <p:nvSpPr>
            <p:cNvPr id="47" name="Line 104"/>
            <p:cNvSpPr>
              <a:spLocks noChangeShapeType="1"/>
            </p:cNvSpPr>
            <p:nvPr/>
          </p:nvSpPr>
          <p:spPr bwMode="auto">
            <a:xfrm flipV="1">
              <a:off x="4128" y="2112"/>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48" name="Line 105"/>
            <p:cNvSpPr>
              <a:spLocks noChangeShapeType="1"/>
            </p:cNvSpPr>
            <p:nvPr/>
          </p:nvSpPr>
          <p:spPr bwMode="auto">
            <a:xfrm>
              <a:off x="4426" y="1488"/>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49" name="Line 106"/>
            <p:cNvSpPr>
              <a:spLocks noChangeShapeType="1"/>
            </p:cNvSpPr>
            <p:nvPr/>
          </p:nvSpPr>
          <p:spPr bwMode="auto">
            <a:xfrm flipH="1" flipV="1">
              <a:off x="4080" y="1680"/>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sp>
          <p:nvSpPr>
            <p:cNvPr id="50" name="Line 107"/>
            <p:cNvSpPr>
              <a:spLocks noChangeShapeType="1"/>
            </p:cNvSpPr>
            <p:nvPr/>
          </p:nvSpPr>
          <p:spPr bwMode="auto">
            <a:xfrm>
              <a:off x="4416" y="2016"/>
              <a:ext cx="528" cy="0"/>
            </a:xfrm>
            <a:prstGeom prst="line">
              <a:avLst/>
            </a:prstGeom>
            <a:noFill/>
            <a:ln w="53975">
              <a:solidFill>
                <a:srgbClr val="000000"/>
              </a:solidFill>
              <a:round/>
              <a:headEnd/>
              <a:tailEnd type="triangle" w="med" len="med"/>
            </a:ln>
            <a:effectLst/>
          </p:spPr>
          <p:txBody>
            <a:bodyPr>
              <a:spAutoFit/>
            </a:bodyPr>
            <a:lstStyle/>
            <a:p>
              <a:pPr>
                <a:defRPr/>
              </a:pPr>
              <a:endParaRPr lang="en-AU" dirty="0"/>
            </a:p>
          </p:txBody>
        </p:sp>
        <p:sp>
          <p:nvSpPr>
            <p:cNvPr id="51" name="Text Box 108"/>
            <p:cNvSpPr txBox="1">
              <a:spLocks noChangeArrowheads="1"/>
            </p:cNvSpPr>
            <p:nvPr/>
          </p:nvSpPr>
          <p:spPr bwMode="auto">
            <a:xfrm>
              <a:off x="4819" y="1858"/>
              <a:ext cx="240" cy="172"/>
            </a:xfrm>
            <a:prstGeom prst="rect">
              <a:avLst/>
            </a:prstGeom>
            <a:noFill/>
            <a:ln w="38100">
              <a:noFill/>
              <a:miter lim="800000"/>
              <a:headEnd/>
              <a:tailEnd/>
            </a:ln>
          </p:spPr>
          <p:txBody>
            <a:bodyPr>
              <a:spAutoFit/>
            </a:bodyPr>
            <a:lstStyle/>
            <a:p>
              <a:pPr>
                <a:spcBef>
                  <a:spcPct val="0"/>
                </a:spcBef>
              </a:pPr>
              <a:r>
                <a:rPr kumimoji="0" lang="en-US" sz="2800" b="1" dirty="0">
                  <a:solidFill>
                    <a:srgbClr val="000000"/>
                  </a:solidFill>
                  <a:effectLst/>
                </a:rPr>
                <a:t>B</a:t>
              </a:r>
            </a:p>
          </p:txBody>
        </p:sp>
        <p:sp>
          <p:nvSpPr>
            <p:cNvPr id="52" name="Text Box 109"/>
            <p:cNvSpPr txBox="1">
              <a:spLocks noChangeArrowheads="1"/>
            </p:cNvSpPr>
            <p:nvPr/>
          </p:nvSpPr>
          <p:spPr bwMode="auto">
            <a:xfrm>
              <a:off x="4600" y="1427"/>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North</a:t>
              </a:r>
            </a:p>
          </p:txBody>
        </p:sp>
        <p:sp>
          <p:nvSpPr>
            <p:cNvPr id="53" name="Text Box 110"/>
            <p:cNvSpPr txBox="1">
              <a:spLocks noChangeArrowheads="1"/>
            </p:cNvSpPr>
            <p:nvPr/>
          </p:nvSpPr>
          <p:spPr bwMode="auto">
            <a:xfrm>
              <a:off x="3990" y="2387"/>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South</a:t>
              </a:r>
            </a:p>
          </p:txBody>
        </p:sp>
        <p:sp>
          <p:nvSpPr>
            <p:cNvPr id="54" name="Arc 111"/>
            <p:cNvSpPr>
              <a:spLocks/>
            </p:cNvSpPr>
            <p:nvPr/>
          </p:nvSpPr>
          <p:spPr bwMode="auto">
            <a:xfrm>
              <a:off x="4416" y="1872"/>
              <a:ext cx="192"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4925">
              <a:solidFill>
                <a:srgbClr val="57257D"/>
              </a:solidFill>
              <a:round/>
              <a:headEnd/>
              <a:tailEnd/>
            </a:ln>
            <a:effectLst/>
          </p:spPr>
          <p:txBody>
            <a:bodyPr wrap="none" anchor="ctr">
              <a:spAutoFit/>
            </a:bodyPr>
            <a:lstStyle/>
            <a:p>
              <a:pPr>
                <a:defRPr/>
              </a:pPr>
              <a:endParaRPr lang="en-AU" dirty="0"/>
            </a:p>
          </p:txBody>
        </p:sp>
        <p:sp>
          <p:nvSpPr>
            <p:cNvPr id="55" name="Arc 112"/>
            <p:cNvSpPr>
              <a:spLocks/>
            </p:cNvSpPr>
            <p:nvPr/>
          </p:nvSpPr>
          <p:spPr bwMode="auto">
            <a:xfrm flipH="1">
              <a:off x="4368" y="1872"/>
              <a:ext cx="96"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4925">
              <a:solidFill>
                <a:srgbClr val="57257D"/>
              </a:solidFill>
              <a:round/>
              <a:headEnd/>
              <a:tailEnd type="triangle" w="med" len="med"/>
            </a:ln>
            <a:effectLst/>
          </p:spPr>
          <p:txBody>
            <a:bodyPr wrap="none" anchor="ctr">
              <a:spAutoFit/>
            </a:bodyPr>
            <a:lstStyle/>
            <a:p>
              <a:pPr>
                <a:defRPr/>
              </a:pPr>
              <a:endParaRPr lang="en-AU" dirty="0"/>
            </a:p>
          </p:txBody>
        </p:sp>
      </p:grpSp>
      <p:grpSp>
        <p:nvGrpSpPr>
          <p:cNvPr id="56" name="Group 144"/>
          <p:cNvGrpSpPr>
            <a:grpSpLocks/>
          </p:cNvGrpSpPr>
          <p:nvPr/>
        </p:nvGrpSpPr>
        <p:grpSpPr bwMode="auto">
          <a:xfrm>
            <a:off x="6812973" y="2628058"/>
            <a:ext cx="4465140" cy="3790813"/>
            <a:chOff x="3840" y="2736"/>
            <a:chExt cx="1470" cy="1248"/>
          </a:xfrm>
        </p:grpSpPr>
        <p:sp>
          <p:nvSpPr>
            <p:cNvPr id="57" name="Rectangle 121"/>
            <p:cNvSpPr>
              <a:spLocks noChangeArrowheads="1"/>
            </p:cNvSpPr>
            <p:nvPr/>
          </p:nvSpPr>
          <p:spPr bwMode="auto">
            <a:xfrm>
              <a:off x="3840" y="2736"/>
              <a:ext cx="1392" cy="1248"/>
            </a:xfrm>
            <a:prstGeom prst="rect">
              <a:avLst/>
            </a:prstGeom>
            <a:solidFill>
              <a:srgbClr val="CC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a:defRPr/>
              </a:pPr>
              <a:endParaRPr lang="en-AU" dirty="0"/>
            </a:p>
          </p:txBody>
        </p:sp>
        <p:sp>
          <p:nvSpPr>
            <p:cNvPr id="58" name="Rectangle 122"/>
            <p:cNvSpPr>
              <a:spLocks noChangeArrowheads="1"/>
            </p:cNvSpPr>
            <p:nvPr/>
          </p:nvSpPr>
          <p:spPr bwMode="auto">
            <a:xfrm rot="7597077">
              <a:off x="4056" y="3336"/>
              <a:ext cx="960" cy="48"/>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dirty="0"/>
            </a:p>
          </p:txBody>
        </p:sp>
        <p:sp>
          <p:nvSpPr>
            <p:cNvPr id="59" name="Line 123"/>
            <p:cNvSpPr>
              <a:spLocks noChangeShapeType="1"/>
            </p:cNvSpPr>
            <p:nvPr/>
          </p:nvSpPr>
          <p:spPr bwMode="auto">
            <a:xfrm>
              <a:off x="3984" y="3408"/>
              <a:ext cx="1104" cy="0"/>
            </a:xfrm>
            <a:prstGeom prst="line">
              <a:avLst/>
            </a:prstGeom>
            <a:noFill/>
            <a:ln w="38100">
              <a:solidFill>
                <a:srgbClr val="000000"/>
              </a:solidFill>
              <a:prstDash val="dash"/>
              <a:round/>
              <a:headEnd/>
              <a:tailEnd/>
            </a:ln>
            <a:effectLst/>
          </p:spPr>
          <p:txBody>
            <a:bodyPr>
              <a:spAutoFit/>
            </a:bodyPr>
            <a:lstStyle/>
            <a:p>
              <a:pPr>
                <a:defRPr/>
              </a:pPr>
              <a:endParaRPr lang="en-AU" dirty="0"/>
            </a:p>
          </p:txBody>
        </p:sp>
        <p:sp>
          <p:nvSpPr>
            <p:cNvPr id="60" name="Text Box 124"/>
            <p:cNvSpPr txBox="1">
              <a:spLocks noChangeArrowheads="1"/>
            </p:cNvSpPr>
            <p:nvPr/>
          </p:nvSpPr>
          <p:spPr bwMode="auto">
            <a:xfrm>
              <a:off x="4144" y="2910"/>
              <a:ext cx="118" cy="172"/>
            </a:xfrm>
            <a:prstGeom prst="rect">
              <a:avLst/>
            </a:prstGeom>
            <a:noFill/>
            <a:ln w="38100">
              <a:noFill/>
              <a:miter lim="800000"/>
              <a:headEnd/>
              <a:tailEnd/>
            </a:ln>
          </p:spPr>
          <p:txBody>
            <a:bodyPr wrap="square">
              <a:spAutoFit/>
            </a:bodyPr>
            <a:lstStyle/>
            <a:p>
              <a:pPr>
                <a:spcBef>
                  <a:spcPct val="0"/>
                </a:spcBef>
              </a:pPr>
              <a:r>
                <a:rPr kumimoji="0" lang="en-US" sz="2800" b="1" dirty="0">
                  <a:solidFill>
                    <a:srgbClr val="FF0066"/>
                  </a:solidFill>
                  <a:effectLst/>
                </a:rPr>
                <a:t>v</a:t>
              </a:r>
            </a:p>
          </p:txBody>
        </p:sp>
        <p:sp>
          <p:nvSpPr>
            <p:cNvPr id="61" name="Line 125"/>
            <p:cNvSpPr>
              <a:spLocks noChangeShapeType="1"/>
            </p:cNvSpPr>
            <p:nvPr/>
          </p:nvSpPr>
          <p:spPr bwMode="auto">
            <a:xfrm>
              <a:off x="4512" y="3360"/>
              <a:ext cx="480" cy="48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62" name="Line 127"/>
            <p:cNvSpPr>
              <a:spLocks noChangeShapeType="1"/>
            </p:cNvSpPr>
            <p:nvPr/>
          </p:nvSpPr>
          <p:spPr bwMode="auto">
            <a:xfrm flipV="1">
              <a:off x="4224" y="3504"/>
              <a:ext cx="144" cy="48"/>
            </a:xfrm>
            <a:prstGeom prst="line">
              <a:avLst/>
            </a:prstGeom>
            <a:noFill/>
            <a:ln w="12700">
              <a:solidFill>
                <a:schemeClr val="tx1"/>
              </a:solidFill>
              <a:round/>
              <a:headEnd/>
              <a:tailEnd/>
            </a:ln>
            <a:effectLst/>
          </p:spPr>
          <p:txBody>
            <a:bodyPr>
              <a:spAutoFit/>
            </a:bodyPr>
            <a:lstStyle/>
            <a:p>
              <a:pPr>
                <a:defRPr/>
              </a:pPr>
              <a:endParaRPr lang="en-AU" dirty="0"/>
            </a:p>
          </p:txBody>
        </p:sp>
        <p:sp>
          <p:nvSpPr>
            <p:cNvPr id="63" name="Line 128"/>
            <p:cNvSpPr>
              <a:spLocks noChangeShapeType="1"/>
            </p:cNvSpPr>
            <p:nvPr/>
          </p:nvSpPr>
          <p:spPr bwMode="auto">
            <a:xfrm>
              <a:off x="4522" y="2880"/>
              <a:ext cx="0" cy="960"/>
            </a:xfrm>
            <a:prstGeom prst="line">
              <a:avLst/>
            </a:prstGeom>
            <a:noFill/>
            <a:ln w="19050">
              <a:solidFill>
                <a:srgbClr val="000000"/>
              </a:solidFill>
              <a:prstDash val="dash"/>
              <a:round/>
              <a:headEnd/>
              <a:tailEnd/>
            </a:ln>
            <a:effectLst/>
          </p:spPr>
          <p:txBody>
            <a:bodyPr>
              <a:spAutoFit/>
            </a:bodyPr>
            <a:lstStyle/>
            <a:p>
              <a:pPr>
                <a:defRPr/>
              </a:pPr>
              <a:endParaRPr lang="en-AU" dirty="0"/>
            </a:p>
          </p:txBody>
        </p:sp>
        <p:sp>
          <p:nvSpPr>
            <p:cNvPr id="64" name="Text Box 131"/>
            <p:cNvSpPr txBox="1">
              <a:spLocks noChangeArrowheads="1"/>
            </p:cNvSpPr>
            <p:nvPr/>
          </p:nvSpPr>
          <p:spPr bwMode="auto">
            <a:xfrm>
              <a:off x="4936" y="3227"/>
              <a:ext cx="106" cy="172"/>
            </a:xfrm>
            <a:prstGeom prst="rect">
              <a:avLst/>
            </a:prstGeom>
            <a:noFill/>
            <a:ln w="38100">
              <a:noFill/>
              <a:miter lim="800000"/>
              <a:headEnd/>
              <a:tailEnd/>
            </a:ln>
          </p:spPr>
          <p:txBody>
            <a:bodyPr wrap="square">
              <a:spAutoFit/>
            </a:bodyPr>
            <a:lstStyle/>
            <a:p>
              <a:pPr>
                <a:spcBef>
                  <a:spcPct val="0"/>
                </a:spcBef>
              </a:pPr>
              <a:r>
                <a:rPr kumimoji="0" lang="en-US" sz="2800" b="1" dirty="0">
                  <a:solidFill>
                    <a:srgbClr val="000000"/>
                  </a:solidFill>
                  <a:effectLst/>
                </a:rPr>
                <a:t>B</a:t>
              </a:r>
            </a:p>
          </p:txBody>
        </p:sp>
        <p:sp>
          <p:nvSpPr>
            <p:cNvPr id="65" name="Text Box 132"/>
            <p:cNvSpPr txBox="1">
              <a:spLocks noChangeArrowheads="1"/>
            </p:cNvSpPr>
            <p:nvPr/>
          </p:nvSpPr>
          <p:spPr bwMode="auto">
            <a:xfrm>
              <a:off x="4734" y="2813"/>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North</a:t>
              </a:r>
            </a:p>
          </p:txBody>
        </p:sp>
        <p:sp>
          <p:nvSpPr>
            <p:cNvPr id="66" name="Text Box 133"/>
            <p:cNvSpPr txBox="1">
              <a:spLocks noChangeArrowheads="1"/>
            </p:cNvSpPr>
            <p:nvPr/>
          </p:nvSpPr>
          <p:spPr bwMode="auto">
            <a:xfrm>
              <a:off x="4116" y="3772"/>
              <a:ext cx="576" cy="152"/>
            </a:xfrm>
            <a:prstGeom prst="rect">
              <a:avLst/>
            </a:prstGeom>
            <a:noFill/>
            <a:ln w="38100">
              <a:noFill/>
              <a:miter lim="800000"/>
              <a:headEnd/>
              <a:tailEnd/>
            </a:ln>
          </p:spPr>
          <p:txBody>
            <a:bodyPr>
              <a:spAutoFit/>
            </a:bodyPr>
            <a:lstStyle/>
            <a:p>
              <a:pPr algn="l"/>
              <a:r>
                <a:rPr lang="en-US" sz="2400" b="1" dirty="0">
                  <a:solidFill>
                    <a:srgbClr val="000000"/>
                  </a:solidFill>
                  <a:effectLst/>
                </a:rPr>
                <a:t>South</a:t>
              </a:r>
            </a:p>
          </p:txBody>
        </p:sp>
        <p:sp>
          <p:nvSpPr>
            <p:cNvPr id="67" name="Line 139"/>
            <p:cNvSpPr>
              <a:spLocks noChangeShapeType="1"/>
            </p:cNvSpPr>
            <p:nvPr/>
          </p:nvSpPr>
          <p:spPr bwMode="auto">
            <a:xfrm flipV="1">
              <a:off x="4573" y="2993"/>
              <a:ext cx="239" cy="316"/>
            </a:xfrm>
            <a:prstGeom prst="line">
              <a:avLst/>
            </a:prstGeom>
            <a:noFill/>
            <a:ln w="53975">
              <a:solidFill>
                <a:srgbClr val="0038A8"/>
              </a:solidFill>
              <a:round/>
              <a:headEnd/>
              <a:tailEnd type="triangle" w="med" len="med"/>
            </a:ln>
            <a:effectLst/>
          </p:spPr>
          <p:txBody>
            <a:bodyPr wrap="square">
              <a:spAutoFit/>
            </a:bodyPr>
            <a:lstStyle/>
            <a:p>
              <a:pPr>
                <a:defRPr/>
              </a:pPr>
              <a:endParaRPr lang="en-AU" dirty="0"/>
            </a:p>
          </p:txBody>
        </p:sp>
        <p:sp>
          <p:nvSpPr>
            <p:cNvPr id="69" name="Line 141"/>
            <p:cNvSpPr>
              <a:spLocks noChangeShapeType="1"/>
            </p:cNvSpPr>
            <p:nvPr/>
          </p:nvSpPr>
          <p:spPr bwMode="auto">
            <a:xfrm>
              <a:off x="4512" y="3408"/>
              <a:ext cx="528" cy="0"/>
            </a:xfrm>
            <a:prstGeom prst="line">
              <a:avLst/>
            </a:prstGeom>
            <a:noFill/>
            <a:ln w="53975">
              <a:solidFill>
                <a:srgbClr val="000000"/>
              </a:solidFill>
              <a:round/>
              <a:headEnd/>
              <a:tailEnd type="triangle" w="med" len="med"/>
            </a:ln>
            <a:effectLst/>
          </p:spPr>
          <p:txBody>
            <a:bodyPr>
              <a:spAutoFit/>
            </a:bodyPr>
            <a:lstStyle/>
            <a:p>
              <a:pPr>
                <a:defRPr/>
              </a:pPr>
              <a:endParaRPr lang="en-AU" dirty="0"/>
            </a:p>
          </p:txBody>
        </p:sp>
        <p:sp>
          <p:nvSpPr>
            <p:cNvPr id="71" name="Text Box 143"/>
            <p:cNvSpPr txBox="1">
              <a:spLocks noChangeArrowheads="1"/>
            </p:cNvSpPr>
            <p:nvPr/>
          </p:nvSpPr>
          <p:spPr bwMode="auto">
            <a:xfrm>
              <a:off x="4641" y="2898"/>
              <a:ext cx="240" cy="172"/>
            </a:xfrm>
            <a:prstGeom prst="rect">
              <a:avLst/>
            </a:prstGeom>
            <a:noFill/>
            <a:ln w="38100">
              <a:noFill/>
              <a:miter lim="800000"/>
              <a:headEnd/>
              <a:tailEnd/>
            </a:ln>
          </p:spPr>
          <p:txBody>
            <a:bodyPr>
              <a:spAutoFit/>
            </a:bodyPr>
            <a:lstStyle/>
            <a:p>
              <a:pPr algn="l"/>
              <a:r>
                <a:rPr lang="en-US" sz="2800" b="1" dirty="0">
                  <a:solidFill>
                    <a:srgbClr val="0038A8"/>
                  </a:solidFill>
                  <a:effectLst/>
                </a:rPr>
                <a:t>I</a:t>
              </a:r>
            </a:p>
          </p:txBody>
        </p:sp>
        <p:sp>
          <p:nvSpPr>
            <p:cNvPr id="70" name="Line 142"/>
            <p:cNvSpPr>
              <a:spLocks noChangeShapeType="1"/>
            </p:cNvSpPr>
            <p:nvPr/>
          </p:nvSpPr>
          <p:spPr bwMode="auto">
            <a:xfrm flipH="1" flipV="1">
              <a:off x="4176" y="3072"/>
              <a:ext cx="336" cy="288"/>
            </a:xfrm>
            <a:prstGeom prst="line">
              <a:avLst/>
            </a:prstGeom>
            <a:noFill/>
            <a:ln w="57150">
              <a:solidFill>
                <a:srgbClr val="FF0066"/>
              </a:solidFill>
              <a:round/>
              <a:headEnd/>
              <a:tailEnd type="triangle" w="med" len="med"/>
            </a:ln>
            <a:effectLst/>
          </p:spPr>
          <p:txBody>
            <a:bodyPr>
              <a:spAutoFit/>
            </a:bodyPr>
            <a:lstStyle/>
            <a:p>
              <a:pPr>
                <a:defRPr/>
              </a:pPr>
              <a:endParaRPr lang="en-AU" dirty="0"/>
            </a:p>
          </p:txBody>
        </p:sp>
        <p:pic>
          <p:nvPicPr>
            <p:cNvPr id="68" name="Picture 140"/>
            <p:cNvPicPr>
              <a:picLocks noChangeAspect="1" noChangeArrowheads="1"/>
            </p:cNvPicPr>
            <p:nvPr/>
          </p:nvPicPr>
          <p:blipFill>
            <a:blip r:embed="rId2">
              <a:clrChange>
                <a:clrFrom>
                  <a:srgbClr val="BFE1BF"/>
                </a:clrFrom>
                <a:clrTo>
                  <a:srgbClr val="BFE1BF">
                    <a:alpha val="0"/>
                  </a:srgbClr>
                </a:clrTo>
              </a:clrChange>
            </a:blip>
            <a:srcRect/>
            <a:stretch>
              <a:fillRect/>
            </a:stretch>
          </p:blipFill>
          <p:spPr bwMode="auto">
            <a:xfrm>
              <a:off x="4198" y="3086"/>
              <a:ext cx="636" cy="550"/>
            </a:xfrm>
            <a:prstGeom prst="rect">
              <a:avLst/>
            </a:prstGeom>
            <a:noFill/>
            <a:ln w="38100">
              <a:noFill/>
              <a:miter lim="800000"/>
              <a:headEnd/>
              <a:tailEnd/>
            </a:ln>
          </p:spPr>
        </p:pic>
      </p:grpSp>
    </p:spTree>
    <p:extLst>
      <p:ext uri="{BB962C8B-B14F-4D97-AF65-F5344CB8AC3E}">
        <p14:creationId xmlns:p14="http://schemas.microsoft.com/office/powerpoint/2010/main" val="110751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type="body" sz="half" idx="1"/>
          </p:nvPr>
        </p:nvSpPr>
        <p:spPr>
          <a:xfrm>
            <a:off x="276447" y="958568"/>
            <a:ext cx="11546429" cy="2847887"/>
          </a:xfrm>
        </p:spPr>
        <p:txBody>
          <a:bodyPr>
            <a:normAutofit/>
          </a:bodyPr>
          <a:lstStyle/>
          <a:p>
            <a:pPr marL="0" indent="0">
              <a:spcBef>
                <a:spcPts val="0"/>
              </a:spcBef>
              <a:spcAft>
                <a:spcPts val="0"/>
              </a:spcAft>
              <a:buNone/>
            </a:pPr>
            <a:r>
              <a:rPr lang="en-US" sz="2800" b="1" u="sng" dirty="0">
                <a:solidFill>
                  <a:srgbClr val="FFFF00"/>
                </a:solidFill>
              </a:rPr>
              <a:t>Example </a:t>
            </a:r>
            <a:r>
              <a:rPr lang="en-US" sz="2800" b="1" u="sng" dirty="0" smtClean="0">
                <a:solidFill>
                  <a:srgbClr val="FFFF00"/>
                </a:solidFill>
              </a:rPr>
              <a:t>5.1k:</a:t>
            </a:r>
            <a:r>
              <a:rPr lang="en-US" sz="2800" b="1" dirty="0" smtClean="0">
                <a:solidFill>
                  <a:srgbClr val="FFFF00"/>
                </a:solidFill>
              </a:rPr>
              <a:t> </a:t>
            </a:r>
            <a:r>
              <a:rPr lang="en-US" sz="2800" dirty="0"/>
              <a:t>An airplane with a wing span of 30.0 m flies parallel to the Earth’s surface at a location where the downward component of the Earth’s magnetic field is 0.60 x10</a:t>
            </a:r>
            <a:r>
              <a:rPr lang="en-US" sz="2800" baseline="30000" dirty="0"/>
              <a:t>-4</a:t>
            </a:r>
            <a:r>
              <a:rPr lang="en-US" sz="2800" dirty="0"/>
              <a:t> T. Find the difference in potential between the wing tips is the speed of the plane is 250 m/s.</a:t>
            </a:r>
          </a:p>
        </p:txBody>
      </p:sp>
      <p:sp>
        <p:nvSpPr>
          <p:cNvPr id="34823" name="Text Box 7"/>
          <p:cNvSpPr txBox="1">
            <a:spLocks noChangeArrowheads="1"/>
          </p:cNvSpPr>
          <p:nvPr/>
        </p:nvSpPr>
        <p:spPr bwMode="auto">
          <a:xfrm>
            <a:off x="276447" y="3006724"/>
            <a:ext cx="7293934" cy="3539430"/>
          </a:xfrm>
          <a:prstGeom prst="rect">
            <a:avLst/>
          </a:prstGeom>
          <a:noFill/>
          <a:ln w="9525">
            <a:noFill/>
            <a:miter lim="800000"/>
            <a:headEnd/>
            <a:tailEnd/>
          </a:ln>
        </p:spPr>
        <p:txBody>
          <a:bodyPr wrap="square">
            <a:spAutoFit/>
          </a:bodyPr>
          <a:lstStyle/>
          <a:p>
            <a:r>
              <a:rPr lang="en-US" sz="2800" dirty="0">
                <a:solidFill>
                  <a:schemeClr val="tx2"/>
                </a:solidFill>
              </a:rPr>
              <a:t>In 1996, NASA conducted an experiment with a 20,000-metre conducting tether. The orbiting tether generated a potential of 3,500 volts. This conducting single-line tether was severed after five hours of deployment. It is believed that the failure was caused by an electric arc generated by the conductive tether's movement through the Earth's magnetic field. </a:t>
            </a:r>
          </a:p>
        </p:txBody>
      </p:sp>
      <p:pic>
        <p:nvPicPr>
          <p:cNvPr id="34824" name="Picture 8"/>
          <p:cNvPicPr>
            <a:picLocks noChangeAspect="1" noChangeArrowheads="1"/>
          </p:cNvPicPr>
          <p:nvPr/>
        </p:nvPicPr>
        <p:blipFill>
          <a:blip r:embed="rId2"/>
          <a:srcRect/>
          <a:stretch>
            <a:fillRect/>
          </a:stretch>
        </p:blipFill>
        <p:spPr bwMode="auto">
          <a:xfrm>
            <a:off x="7556205" y="3069307"/>
            <a:ext cx="4635795" cy="3476847"/>
          </a:xfrm>
          <a:prstGeom prst="rect">
            <a:avLst/>
          </a:prstGeom>
          <a:noFill/>
          <a:ln w="9525">
            <a:noFill/>
            <a:miter lim="800000"/>
            <a:headEnd/>
            <a:tailEnd/>
          </a:ln>
        </p:spPr>
      </p:pic>
      <p:sp>
        <p:nvSpPr>
          <p:cNvPr id="7" name="Rectangle 2"/>
          <p:cNvSpPr>
            <a:spLocks noGrp="1" noChangeArrowheads="1"/>
          </p:cNvSpPr>
          <p:nvPr>
            <p:ph type="title"/>
          </p:nvPr>
        </p:nvSpPr>
        <p:spPr>
          <a:xfrm>
            <a:off x="265815" y="0"/>
            <a:ext cx="11926186" cy="1357298"/>
          </a:xfrm>
        </p:spPr>
        <p:txBody>
          <a:bodyPr/>
          <a:lstStyle/>
          <a:p>
            <a:pPr algn="l">
              <a:defRPr/>
            </a:pPr>
            <a:r>
              <a:rPr lang="en-US" b="1" dirty="0"/>
              <a:t>Faraday’s Law for a </a:t>
            </a:r>
            <a:r>
              <a:rPr lang="en-US" b="1" dirty="0" smtClean="0"/>
              <a:t>Wire</a:t>
            </a:r>
          </a:p>
        </p:txBody>
      </p:sp>
    </p:spTree>
    <p:extLst>
      <p:ext uri="{BB962C8B-B14F-4D97-AF65-F5344CB8AC3E}">
        <p14:creationId xmlns:p14="http://schemas.microsoft.com/office/powerpoint/2010/main" val="115024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checkerboard(across)">
                                      <p:cBhvr>
                                        <p:cTn id="7" dur="500"/>
                                        <p:tgtEl>
                                          <p:spTgt spid="34823"/>
                                        </p:tgtEl>
                                      </p:cBhvr>
                                    </p:animEffect>
                                  </p:childTnLst>
                                </p:cTn>
                              </p:par>
                              <p:par>
                                <p:cTn id="8" presetID="5" presetClass="entr" presetSubtype="10" fill="hold" nodeType="withEffect">
                                  <p:stCondLst>
                                    <p:cond delay="0"/>
                                  </p:stCondLst>
                                  <p:childTnLst>
                                    <p:set>
                                      <p:cBhvr>
                                        <p:cTn id="9" dur="1" fill="hold">
                                          <p:stCondLst>
                                            <p:cond delay="0"/>
                                          </p:stCondLst>
                                        </p:cTn>
                                        <p:tgtEl>
                                          <p:spTgt spid="34824"/>
                                        </p:tgtEl>
                                        <p:attrNameLst>
                                          <p:attrName>style.visibility</p:attrName>
                                        </p:attrNameLst>
                                      </p:cBhvr>
                                      <p:to>
                                        <p:strVal val="visible"/>
                                      </p:to>
                                    </p:set>
                                    <p:animEffect transition="in" filter="checkerboard(across)">
                                      <p:cBhvr>
                                        <p:cTn id="10" dur="500"/>
                                        <p:tgtEl>
                                          <p:spTgt spid="3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815" y="1446244"/>
            <a:ext cx="11453434" cy="4649755"/>
          </a:xfrm>
        </p:spPr>
        <p:txBody>
          <a:bodyPr/>
          <a:lstStyle/>
          <a:p>
            <a:pPr>
              <a:buNone/>
            </a:pPr>
            <a:r>
              <a:rPr lang="en-US" sz="2800" b="1" u="sng" dirty="0">
                <a:solidFill>
                  <a:srgbClr val="FFFF00"/>
                </a:solidFill>
              </a:rPr>
              <a:t>Example </a:t>
            </a:r>
            <a:r>
              <a:rPr lang="en-US" sz="2800" b="1" u="sng" dirty="0" smtClean="0">
                <a:solidFill>
                  <a:srgbClr val="FFFF00"/>
                </a:solidFill>
              </a:rPr>
              <a:t>5.1l:</a:t>
            </a:r>
            <a:r>
              <a:rPr lang="en-US" sz="2800" b="1" dirty="0" smtClean="0">
                <a:solidFill>
                  <a:srgbClr val="FFFF00"/>
                </a:solidFill>
              </a:rPr>
              <a:t> </a:t>
            </a:r>
            <a:r>
              <a:rPr lang="en-US" sz="2800" dirty="0">
                <a:solidFill>
                  <a:schemeClr val="tx1"/>
                </a:solidFill>
              </a:rPr>
              <a:t>A jet airliner is flying due South in the northern geographical hemisphere where the Earths magnetic field has a flux density of 5.2 x 10</a:t>
            </a:r>
            <a:r>
              <a:rPr lang="en-US" sz="2800" baseline="30000" dirty="0">
                <a:solidFill>
                  <a:schemeClr val="tx1"/>
                </a:solidFill>
              </a:rPr>
              <a:t>-5</a:t>
            </a:r>
            <a:r>
              <a:rPr lang="en-US" sz="2800" dirty="0">
                <a:solidFill>
                  <a:schemeClr val="tx1"/>
                </a:solidFill>
              </a:rPr>
              <a:t> T at an angle of dip of 54</a:t>
            </a:r>
            <a:r>
              <a:rPr lang="en-US" sz="2800" baseline="30000" dirty="0">
                <a:solidFill>
                  <a:schemeClr val="tx1"/>
                </a:solidFill>
              </a:rPr>
              <a:t>o</a:t>
            </a:r>
            <a:r>
              <a:rPr lang="en-US" sz="2800" dirty="0">
                <a:solidFill>
                  <a:schemeClr val="tx1"/>
                </a:solidFill>
              </a:rPr>
              <a:t>. </a:t>
            </a:r>
          </a:p>
          <a:p>
            <a:pPr marL="514350" indent="-514350">
              <a:buSzPct val="100000"/>
              <a:buAutoNum type="alphaLcParenR"/>
            </a:pPr>
            <a:r>
              <a:rPr lang="en-US" sz="2800" dirty="0"/>
              <a:t>Sketch the alignment of the Earths magnetic field lines relative to the jet liner.</a:t>
            </a:r>
          </a:p>
          <a:p>
            <a:pPr marL="514350" indent="-514350">
              <a:buSzPct val="100000"/>
              <a:buAutoNum type="alphaLcParenR"/>
            </a:pPr>
            <a:r>
              <a:rPr lang="en-US" sz="2800" dirty="0"/>
              <a:t>Calculate the EMF induced across the 60 </a:t>
            </a:r>
            <a:r>
              <a:rPr lang="en-AU" sz="2800" dirty="0"/>
              <a:t>metre</a:t>
            </a:r>
            <a:r>
              <a:rPr lang="en-US" sz="2800" dirty="0"/>
              <a:t> wingspan if the jet has a speed of 140 m s</a:t>
            </a:r>
            <a:r>
              <a:rPr lang="en-US" sz="2800" baseline="30000" dirty="0"/>
              <a:t>-1</a:t>
            </a:r>
            <a:r>
              <a:rPr lang="en-US" sz="2800" dirty="0"/>
              <a:t>. </a:t>
            </a:r>
          </a:p>
          <a:p>
            <a:pPr marL="514350" indent="-514350">
              <a:buSzPct val="100000"/>
              <a:buAutoNum type="alphaLcParenR"/>
            </a:pPr>
            <a:r>
              <a:rPr lang="en-US" sz="2800" dirty="0"/>
              <a:t>Where would there be a build up of electrons.</a:t>
            </a:r>
            <a:endParaRPr lang="en-AU" sz="2800" dirty="0"/>
          </a:p>
        </p:txBody>
      </p:sp>
      <p:sp>
        <p:nvSpPr>
          <p:cNvPr id="5" name="Rectangle 2"/>
          <p:cNvSpPr txBox="1">
            <a:spLocks noChangeArrowheads="1"/>
          </p:cNvSpPr>
          <p:nvPr/>
        </p:nvSpPr>
        <p:spPr>
          <a:xfrm>
            <a:off x="265815" y="0"/>
            <a:ext cx="11926186" cy="135729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smtClean="0"/>
              <a:t>Faraday’s Law for a Wire</a:t>
            </a:r>
          </a:p>
        </p:txBody>
      </p:sp>
    </p:spTree>
    <p:extLst>
      <p:ext uri="{BB962C8B-B14F-4D97-AF65-F5344CB8AC3E}">
        <p14:creationId xmlns:p14="http://schemas.microsoft.com/office/powerpoint/2010/main" val="61650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dirty="0" smtClean="0"/>
              <a:t>LENZ’S LAW</a:t>
            </a:r>
            <a:endParaRPr lang="en-AU" dirty="0"/>
          </a:p>
        </p:txBody>
      </p:sp>
    </p:spTree>
    <p:extLst>
      <p:ext uri="{BB962C8B-B14F-4D97-AF65-F5344CB8AC3E}">
        <p14:creationId xmlns:p14="http://schemas.microsoft.com/office/powerpoint/2010/main" val="962247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46841" y="0"/>
            <a:ext cx="8836573" cy="1143000"/>
          </a:xfrm>
        </p:spPr>
        <p:txBody>
          <a:bodyPr>
            <a:noAutofit/>
          </a:bodyPr>
          <a:lstStyle/>
          <a:p>
            <a:pPr algn="l" eaLnBrk="1" hangingPunct="1"/>
            <a:r>
              <a:rPr lang="en-US" b="1" dirty="0" smtClean="0"/>
              <a:t>What is Electromagnetic Induction?</a:t>
            </a:r>
          </a:p>
        </p:txBody>
      </p:sp>
      <p:sp>
        <p:nvSpPr>
          <p:cNvPr id="13315" name="Rectangle 3"/>
          <p:cNvSpPr>
            <a:spLocks noGrp="1" noChangeArrowheads="1"/>
          </p:cNvSpPr>
          <p:nvPr>
            <p:ph type="body" idx="1"/>
          </p:nvPr>
        </p:nvSpPr>
        <p:spPr>
          <a:xfrm>
            <a:off x="457199" y="1000107"/>
            <a:ext cx="11408285" cy="5518933"/>
          </a:xfrm>
        </p:spPr>
        <p:txBody>
          <a:bodyPr>
            <a:noAutofit/>
          </a:bodyPr>
          <a:lstStyle/>
          <a:p>
            <a:pPr marL="0" indent="0">
              <a:lnSpc>
                <a:spcPct val="90000"/>
              </a:lnSpc>
              <a:spcBef>
                <a:spcPts val="0"/>
              </a:spcBef>
              <a:buNone/>
            </a:pPr>
            <a:r>
              <a:rPr lang="en-US" sz="2800" dirty="0"/>
              <a:t>Electromagnetic Induction is the process of using magnetic </a:t>
            </a:r>
            <a:endParaRPr lang="en-US" sz="2800" dirty="0" smtClean="0"/>
          </a:p>
          <a:p>
            <a:pPr marL="0" indent="0">
              <a:lnSpc>
                <a:spcPct val="90000"/>
              </a:lnSpc>
              <a:spcBef>
                <a:spcPts val="0"/>
              </a:spcBef>
              <a:buNone/>
            </a:pPr>
            <a:r>
              <a:rPr lang="en-US" sz="2800" dirty="0" smtClean="0"/>
              <a:t>fields </a:t>
            </a:r>
            <a:r>
              <a:rPr lang="en-US" sz="2800" dirty="0"/>
              <a:t>to produce voltage, and in a complete circuit, a current. </a:t>
            </a:r>
            <a:endParaRPr lang="en-US" sz="2800" dirty="0" smtClean="0"/>
          </a:p>
          <a:p>
            <a:pPr marL="0" indent="0">
              <a:lnSpc>
                <a:spcPct val="90000"/>
              </a:lnSpc>
              <a:buNone/>
            </a:pPr>
            <a:endParaRPr lang="en-US" sz="2800" b="1" dirty="0">
              <a:solidFill>
                <a:schemeClr val="accent2">
                  <a:lumMod val="40000"/>
                  <a:lumOff val="60000"/>
                </a:schemeClr>
              </a:solidFill>
            </a:endParaRPr>
          </a:p>
          <a:p>
            <a:pPr marL="0" indent="0">
              <a:lnSpc>
                <a:spcPct val="90000"/>
              </a:lnSpc>
              <a:spcBef>
                <a:spcPts val="0"/>
              </a:spcBef>
              <a:buNone/>
            </a:pPr>
            <a:r>
              <a:rPr lang="en-US" sz="2800" b="1" dirty="0" smtClean="0">
                <a:solidFill>
                  <a:schemeClr val="accent2">
                    <a:lumMod val="40000"/>
                    <a:lumOff val="60000"/>
                  </a:schemeClr>
                </a:solidFill>
              </a:rPr>
              <a:t>Michael </a:t>
            </a:r>
            <a:r>
              <a:rPr lang="en-US" sz="2800" b="1" dirty="0">
                <a:solidFill>
                  <a:schemeClr val="accent2">
                    <a:lumMod val="40000"/>
                    <a:lumOff val="60000"/>
                  </a:schemeClr>
                </a:solidFill>
              </a:rPr>
              <a:t>Faraday</a:t>
            </a:r>
            <a:r>
              <a:rPr lang="en-US" sz="2800" dirty="0">
                <a:solidFill>
                  <a:schemeClr val="accent2">
                    <a:lumMod val="40000"/>
                    <a:lumOff val="60000"/>
                  </a:schemeClr>
                </a:solidFill>
              </a:rPr>
              <a:t> </a:t>
            </a:r>
            <a:r>
              <a:rPr lang="en-US" sz="2800" dirty="0"/>
              <a:t>first discovered it, using some of the works </a:t>
            </a:r>
            <a:endParaRPr lang="en-US" sz="2800" dirty="0" smtClean="0"/>
          </a:p>
          <a:p>
            <a:pPr marL="0" indent="0">
              <a:lnSpc>
                <a:spcPct val="90000"/>
              </a:lnSpc>
              <a:spcBef>
                <a:spcPts val="0"/>
              </a:spcBef>
              <a:buNone/>
            </a:pPr>
            <a:r>
              <a:rPr lang="en-US" sz="2800" dirty="0" smtClean="0"/>
              <a:t>of </a:t>
            </a:r>
            <a:r>
              <a:rPr lang="en-US" sz="2800" dirty="0"/>
              <a:t>Hans Christian </a:t>
            </a:r>
            <a:r>
              <a:rPr lang="en-US" sz="2800" dirty="0" err="1"/>
              <a:t>Oersted</a:t>
            </a:r>
            <a:r>
              <a:rPr lang="en-US" sz="2800" dirty="0"/>
              <a:t>. His work started at first using different combinations of wires and magnetic strengths and currents, but it wasn't until he tried </a:t>
            </a:r>
            <a:r>
              <a:rPr lang="en-US" sz="2800" u="sng" dirty="0">
                <a:solidFill>
                  <a:schemeClr val="accent2">
                    <a:lumMod val="40000"/>
                    <a:lumOff val="60000"/>
                  </a:schemeClr>
                </a:solidFill>
              </a:rPr>
              <a:t>moving</a:t>
            </a:r>
            <a:r>
              <a:rPr lang="en-US" sz="2800" dirty="0">
                <a:solidFill>
                  <a:schemeClr val="accent2">
                    <a:lumMod val="40000"/>
                    <a:lumOff val="60000"/>
                  </a:schemeClr>
                </a:solidFill>
              </a:rPr>
              <a:t> </a:t>
            </a:r>
            <a:r>
              <a:rPr lang="en-US" sz="2800" dirty="0"/>
              <a:t>the wires that he got any </a:t>
            </a:r>
            <a:r>
              <a:rPr lang="en-US" sz="2800" dirty="0" smtClean="0"/>
              <a:t>success. </a:t>
            </a:r>
          </a:p>
          <a:p>
            <a:pPr marL="0" indent="0">
              <a:lnSpc>
                <a:spcPct val="90000"/>
              </a:lnSpc>
              <a:buNone/>
            </a:pPr>
            <a:endParaRPr lang="en-US" sz="2800" dirty="0" smtClean="0"/>
          </a:p>
          <a:p>
            <a:pPr marL="0" indent="0">
              <a:lnSpc>
                <a:spcPct val="90000"/>
              </a:lnSpc>
              <a:buNone/>
            </a:pPr>
            <a:r>
              <a:rPr lang="en-US" sz="2800" dirty="0" smtClean="0"/>
              <a:t>It </a:t>
            </a:r>
            <a:r>
              <a:rPr lang="en-US" sz="2800" dirty="0"/>
              <a:t>turns out that electromagnetic induction is created by just that </a:t>
            </a:r>
            <a:r>
              <a:rPr lang="en-US" sz="2800" dirty="0" smtClean="0"/>
              <a:t>– </a:t>
            </a:r>
          </a:p>
          <a:p>
            <a:pPr marL="0" indent="0">
              <a:lnSpc>
                <a:spcPct val="90000"/>
              </a:lnSpc>
              <a:spcBef>
                <a:spcPts val="0"/>
              </a:spcBef>
              <a:buNone/>
            </a:pPr>
            <a:r>
              <a:rPr lang="en-US" sz="2800" u="sng" dirty="0" smtClean="0">
                <a:solidFill>
                  <a:schemeClr val="accent2">
                    <a:lumMod val="40000"/>
                    <a:lumOff val="60000"/>
                  </a:schemeClr>
                </a:solidFill>
              </a:rPr>
              <a:t>the </a:t>
            </a:r>
            <a:r>
              <a:rPr lang="en-US" sz="2800" u="sng" dirty="0">
                <a:solidFill>
                  <a:schemeClr val="accent2">
                    <a:lumMod val="40000"/>
                    <a:lumOff val="60000"/>
                  </a:schemeClr>
                </a:solidFill>
              </a:rPr>
              <a:t>moving of a conductive substance through a magnetic field</a:t>
            </a:r>
            <a:endParaRPr lang="en-US" sz="2800" dirty="0"/>
          </a:p>
        </p:txBody>
      </p:sp>
      <p:pic>
        <p:nvPicPr>
          <p:cNvPr id="13316" name="Picture 4"/>
          <p:cNvPicPr>
            <a:picLocks noChangeAspect="1" noChangeArrowheads="1"/>
          </p:cNvPicPr>
          <p:nvPr/>
        </p:nvPicPr>
        <p:blipFill>
          <a:blip r:embed="rId2"/>
          <a:srcRect/>
          <a:stretch>
            <a:fillRect/>
          </a:stretch>
        </p:blipFill>
        <p:spPr bwMode="auto">
          <a:xfrm>
            <a:off x="9896985" y="262574"/>
            <a:ext cx="1968500" cy="2652713"/>
          </a:xfrm>
          <a:prstGeom prst="rect">
            <a:avLst/>
          </a:prstGeom>
          <a:noFill/>
          <a:ln w="9525">
            <a:noFill/>
            <a:miter lim="800000"/>
            <a:headEnd/>
            <a:tailEnd/>
          </a:ln>
        </p:spPr>
      </p:pic>
    </p:spTree>
    <p:extLst>
      <p:ext uri="{BB962C8B-B14F-4D97-AF65-F5344CB8AC3E}">
        <p14:creationId xmlns:p14="http://schemas.microsoft.com/office/powerpoint/2010/main" val="2424477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345233" y="0"/>
            <a:ext cx="10322767" cy="1143000"/>
          </a:xfrm>
        </p:spPr>
        <p:txBody>
          <a:bodyPr>
            <a:normAutofit/>
          </a:bodyPr>
          <a:lstStyle/>
          <a:p>
            <a:pPr algn="l">
              <a:defRPr/>
            </a:pPr>
            <a:r>
              <a:rPr lang="en-US" b="1" dirty="0"/>
              <a:t>Lenz’s</a:t>
            </a:r>
            <a:r>
              <a:rPr lang="en-US" b="1" dirty="0" smtClean="0"/>
              <a:t> </a:t>
            </a:r>
            <a:r>
              <a:rPr lang="en-US" b="1" dirty="0"/>
              <a:t>Law</a:t>
            </a:r>
            <a:endParaRPr lang="en-US" b="1" i="0" dirty="0" smtClean="0"/>
          </a:p>
        </p:txBody>
      </p:sp>
      <p:sp>
        <p:nvSpPr>
          <p:cNvPr id="820227" name="Text Box 3"/>
          <p:cNvSpPr txBox="1">
            <a:spLocks noChangeArrowheads="1"/>
          </p:cNvSpPr>
          <p:nvPr/>
        </p:nvSpPr>
        <p:spPr bwMode="auto">
          <a:xfrm>
            <a:off x="435743" y="1302559"/>
            <a:ext cx="11348820" cy="954107"/>
          </a:xfrm>
          <a:prstGeom prst="rect">
            <a:avLst/>
          </a:prstGeom>
          <a:solidFill>
            <a:schemeClr val="accent1">
              <a:lumMod val="40000"/>
              <a:lumOff val="60000"/>
            </a:schemeClr>
          </a:solidFill>
          <a:ln w="38100">
            <a:solidFill>
              <a:srgbClr val="00B0F0"/>
            </a:solidFill>
            <a:miter lim="800000"/>
            <a:headEnd/>
            <a:tailEnd/>
          </a:ln>
          <a:effectLst>
            <a:outerShdw dist="107763" dir="2700000" algn="ctr" rotWithShape="0">
              <a:schemeClr val="bg2"/>
            </a:outerShdw>
          </a:effectLst>
        </p:spPr>
        <p:txBody>
          <a:bodyPr wrap="square">
            <a:spAutoFit/>
          </a:bodyPr>
          <a:lstStyle/>
          <a:p>
            <a:pPr algn="l">
              <a:defRPr/>
            </a:pPr>
            <a:r>
              <a:rPr lang="en-US" sz="2800" dirty="0">
                <a:solidFill>
                  <a:schemeClr val="bg2"/>
                </a:solidFill>
                <a:effectLst>
                  <a:outerShdw blurRad="38100" dist="38100" dir="2700000" algn="tl">
                    <a:srgbClr val="000000">
                      <a:alpha val="43137"/>
                    </a:srgbClr>
                  </a:outerShdw>
                </a:effectLst>
              </a:rPr>
              <a:t>An induced current will be in such a direction as to produce a magnetic field that will oppose the motion of the magnetic field that is producing it.</a:t>
            </a:r>
          </a:p>
        </p:txBody>
      </p:sp>
      <p:sp>
        <p:nvSpPr>
          <p:cNvPr id="38" name="Rectangle 5"/>
          <p:cNvSpPr>
            <a:spLocks noChangeArrowheads="1"/>
          </p:cNvSpPr>
          <p:nvPr/>
        </p:nvSpPr>
        <p:spPr bwMode="auto">
          <a:xfrm>
            <a:off x="6497619" y="2537628"/>
            <a:ext cx="5246914" cy="332977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a:p>
        </p:txBody>
      </p:sp>
      <p:sp>
        <p:nvSpPr>
          <p:cNvPr id="39" name="Text Box 32"/>
          <p:cNvSpPr txBox="1">
            <a:spLocks noChangeArrowheads="1"/>
          </p:cNvSpPr>
          <p:nvPr/>
        </p:nvSpPr>
        <p:spPr bwMode="auto">
          <a:xfrm>
            <a:off x="6787712" y="4606639"/>
            <a:ext cx="4843305" cy="954107"/>
          </a:xfrm>
          <a:prstGeom prst="rect">
            <a:avLst/>
          </a:prstGeom>
          <a:noFill/>
          <a:ln w="38100">
            <a:noFill/>
            <a:miter lim="800000"/>
            <a:headEnd/>
            <a:tailEnd/>
          </a:ln>
        </p:spPr>
        <p:txBody>
          <a:bodyPr wrap="square">
            <a:spAutoFit/>
          </a:bodyPr>
          <a:lstStyle/>
          <a:p>
            <a:pPr algn="ctr"/>
            <a:r>
              <a:rPr lang="en-US" sz="2800" dirty="0">
                <a:solidFill>
                  <a:srgbClr val="000000"/>
                </a:solidFill>
                <a:effectLst/>
              </a:rPr>
              <a:t>Flux decreasing by right move induces loop flux to the left.</a:t>
            </a:r>
          </a:p>
        </p:txBody>
      </p:sp>
      <p:sp>
        <p:nvSpPr>
          <p:cNvPr id="40" name="Rectangle 35"/>
          <p:cNvSpPr>
            <a:spLocks noChangeArrowheads="1"/>
          </p:cNvSpPr>
          <p:nvPr/>
        </p:nvSpPr>
        <p:spPr bwMode="auto">
          <a:xfrm>
            <a:off x="685800" y="2537628"/>
            <a:ext cx="5246914" cy="332977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a:p>
        </p:txBody>
      </p:sp>
      <p:grpSp>
        <p:nvGrpSpPr>
          <p:cNvPr id="41" name="Group 55"/>
          <p:cNvGrpSpPr>
            <a:grpSpLocks/>
          </p:cNvGrpSpPr>
          <p:nvPr/>
        </p:nvGrpSpPr>
        <p:grpSpPr bwMode="auto">
          <a:xfrm>
            <a:off x="3626858" y="2990199"/>
            <a:ext cx="2123151" cy="1286503"/>
            <a:chOff x="1728" y="2440"/>
            <a:chExt cx="1010" cy="612"/>
          </a:xfrm>
        </p:grpSpPr>
        <p:sp>
          <p:nvSpPr>
            <p:cNvPr id="42" name="Rectangle 36"/>
            <p:cNvSpPr>
              <a:spLocks noChangeArrowheads="1"/>
            </p:cNvSpPr>
            <p:nvPr/>
          </p:nvSpPr>
          <p:spPr bwMode="auto">
            <a:xfrm>
              <a:off x="1765" y="2710"/>
              <a:ext cx="384" cy="144"/>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a:p>
          </p:txBody>
        </p:sp>
        <p:sp>
          <p:nvSpPr>
            <p:cNvPr id="43" name="Rectangle 37"/>
            <p:cNvSpPr>
              <a:spLocks noChangeArrowheads="1"/>
            </p:cNvSpPr>
            <p:nvPr/>
          </p:nvSpPr>
          <p:spPr bwMode="auto">
            <a:xfrm>
              <a:off x="2149" y="2710"/>
              <a:ext cx="384" cy="144"/>
            </a:xfrm>
            <a:prstGeom prst="rect">
              <a:avLst/>
            </a:prstGeom>
            <a:solidFill>
              <a:srgbClr val="FF0066"/>
            </a:solidFill>
            <a:ln w="38100">
              <a:solidFill>
                <a:srgbClr val="000000"/>
              </a:solidFill>
              <a:miter lim="800000"/>
              <a:headEnd/>
              <a:tailEnd/>
            </a:ln>
            <a:effectLst/>
          </p:spPr>
          <p:txBody>
            <a:bodyPr wrap="none" anchor="ctr">
              <a:spAutoFit/>
            </a:bodyPr>
            <a:lstStyle/>
            <a:p>
              <a:pPr>
                <a:defRPr/>
              </a:pPr>
              <a:endParaRPr lang="en-AU"/>
            </a:p>
          </p:txBody>
        </p:sp>
        <p:sp>
          <p:nvSpPr>
            <p:cNvPr id="44" name="Text Box 38"/>
            <p:cNvSpPr txBox="1">
              <a:spLocks noChangeArrowheads="1"/>
            </p:cNvSpPr>
            <p:nvPr/>
          </p:nvSpPr>
          <p:spPr bwMode="auto">
            <a:xfrm>
              <a:off x="1728"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N</a:t>
              </a:r>
            </a:p>
          </p:txBody>
        </p:sp>
        <p:sp>
          <p:nvSpPr>
            <p:cNvPr id="45" name="Text Box 39"/>
            <p:cNvSpPr txBox="1">
              <a:spLocks noChangeArrowheads="1"/>
            </p:cNvSpPr>
            <p:nvPr/>
          </p:nvSpPr>
          <p:spPr bwMode="auto">
            <a:xfrm>
              <a:off x="2396"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S</a:t>
              </a:r>
            </a:p>
          </p:txBody>
        </p:sp>
        <p:sp>
          <p:nvSpPr>
            <p:cNvPr id="46" name="Line 40"/>
            <p:cNvSpPr>
              <a:spLocks noChangeShapeType="1"/>
            </p:cNvSpPr>
            <p:nvPr/>
          </p:nvSpPr>
          <p:spPr bwMode="auto">
            <a:xfrm flipH="1">
              <a:off x="1968" y="2440"/>
              <a:ext cx="432" cy="0"/>
            </a:xfrm>
            <a:prstGeom prst="line">
              <a:avLst/>
            </a:prstGeom>
            <a:noFill/>
            <a:ln w="47625">
              <a:solidFill>
                <a:srgbClr val="0038A8"/>
              </a:solidFill>
              <a:round/>
              <a:headEnd/>
              <a:tailEnd type="triangle" w="med" len="med"/>
            </a:ln>
            <a:effectLst/>
          </p:spPr>
          <p:txBody>
            <a:bodyPr>
              <a:spAutoFit/>
            </a:bodyPr>
            <a:lstStyle/>
            <a:p>
              <a:pPr>
                <a:defRPr/>
              </a:pPr>
              <a:endParaRPr lang="en-AU"/>
            </a:p>
          </p:txBody>
        </p:sp>
        <p:sp>
          <p:nvSpPr>
            <p:cNvPr id="47" name="Text Box 44"/>
            <p:cNvSpPr txBox="1">
              <a:spLocks noChangeArrowheads="1"/>
            </p:cNvSpPr>
            <p:nvPr/>
          </p:nvSpPr>
          <p:spPr bwMode="auto">
            <a:xfrm>
              <a:off x="1778" y="2450"/>
              <a:ext cx="960" cy="220"/>
            </a:xfrm>
            <a:prstGeom prst="rect">
              <a:avLst/>
            </a:prstGeom>
            <a:noFill/>
            <a:ln w="38100">
              <a:noFill/>
              <a:miter lim="800000"/>
              <a:headEnd/>
              <a:tailEnd/>
            </a:ln>
          </p:spPr>
          <p:txBody>
            <a:bodyPr>
              <a:spAutoFit/>
            </a:bodyPr>
            <a:lstStyle/>
            <a:p>
              <a:pPr algn="l"/>
              <a:r>
                <a:rPr lang="en-US" sz="2400" dirty="0">
                  <a:solidFill>
                    <a:srgbClr val="0038A8"/>
                  </a:solidFill>
                  <a:effectLst/>
                </a:rPr>
                <a:t>Left motion</a:t>
              </a:r>
            </a:p>
          </p:txBody>
        </p:sp>
      </p:grpSp>
      <p:grpSp>
        <p:nvGrpSpPr>
          <p:cNvPr id="48" name="Group 56"/>
          <p:cNvGrpSpPr>
            <a:grpSpLocks/>
          </p:cNvGrpSpPr>
          <p:nvPr/>
        </p:nvGrpSpPr>
        <p:grpSpPr bwMode="auto">
          <a:xfrm>
            <a:off x="779855" y="2789376"/>
            <a:ext cx="2964002" cy="1849874"/>
            <a:chOff x="559" y="2126"/>
            <a:chExt cx="1410" cy="880"/>
          </a:xfrm>
        </p:grpSpPr>
        <p:pic>
          <p:nvPicPr>
            <p:cNvPr id="49" name="Picture 41"/>
            <p:cNvPicPr>
              <a:picLocks noChangeAspect="1" noChangeArrowheads="1"/>
            </p:cNvPicPr>
            <p:nvPr/>
          </p:nvPicPr>
          <p:blipFill>
            <a:blip r:embed="rId2">
              <a:clrChange>
                <a:clrFrom>
                  <a:srgbClr val="FFFFC0"/>
                </a:clrFrom>
                <a:clrTo>
                  <a:srgbClr val="FFFFC0">
                    <a:alpha val="0"/>
                  </a:srgbClr>
                </a:clrTo>
              </a:clrChange>
            </a:blip>
            <a:srcRect/>
            <a:stretch>
              <a:fillRect/>
            </a:stretch>
          </p:blipFill>
          <p:spPr bwMode="auto">
            <a:xfrm>
              <a:off x="559" y="2126"/>
              <a:ext cx="523" cy="805"/>
            </a:xfrm>
            <a:prstGeom prst="rect">
              <a:avLst/>
            </a:prstGeom>
            <a:noFill/>
            <a:ln w="38100">
              <a:noFill/>
              <a:miter lim="800000"/>
              <a:headEnd/>
              <a:tailEnd/>
            </a:ln>
          </p:spPr>
        </p:pic>
        <p:sp>
          <p:nvSpPr>
            <p:cNvPr id="50" name="Line 42"/>
            <p:cNvSpPr>
              <a:spLocks noChangeShapeType="1"/>
            </p:cNvSpPr>
            <p:nvPr/>
          </p:nvSpPr>
          <p:spPr bwMode="auto">
            <a:xfrm>
              <a:off x="964" y="2532"/>
              <a:ext cx="384" cy="0"/>
            </a:xfrm>
            <a:prstGeom prst="line">
              <a:avLst/>
            </a:prstGeom>
            <a:noFill/>
            <a:ln w="38100">
              <a:solidFill>
                <a:srgbClr val="C00000"/>
              </a:solidFill>
              <a:round/>
              <a:headEnd/>
              <a:tailEnd type="triangle" w="med" len="med"/>
            </a:ln>
            <a:effectLst/>
          </p:spPr>
          <p:txBody>
            <a:bodyPr>
              <a:spAutoFit/>
            </a:bodyPr>
            <a:lstStyle/>
            <a:p>
              <a:pPr>
                <a:defRPr/>
              </a:pPr>
              <a:endParaRPr lang="en-AU"/>
            </a:p>
          </p:txBody>
        </p:sp>
        <p:sp>
          <p:nvSpPr>
            <p:cNvPr id="51" name="Text Box 43"/>
            <p:cNvSpPr txBox="1">
              <a:spLocks noChangeArrowheads="1"/>
            </p:cNvSpPr>
            <p:nvPr/>
          </p:nvSpPr>
          <p:spPr bwMode="auto">
            <a:xfrm>
              <a:off x="700" y="2786"/>
              <a:ext cx="240" cy="220"/>
            </a:xfrm>
            <a:prstGeom prst="rect">
              <a:avLst/>
            </a:prstGeom>
            <a:noFill/>
            <a:ln w="38100">
              <a:noFill/>
              <a:miter lim="800000"/>
              <a:headEnd/>
              <a:tailEnd/>
            </a:ln>
            <a:effectLst/>
          </p:spPr>
          <p:txBody>
            <a:bodyPr>
              <a:spAutoFit/>
            </a:bodyPr>
            <a:lstStyle/>
            <a:p>
              <a:pPr algn="l">
                <a:defRPr/>
              </a:pPr>
              <a:r>
                <a:rPr lang="en-US" sz="2400" b="1" i="1" dirty="0">
                  <a:solidFill>
                    <a:srgbClr val="000000"/>
                  </a:solidFill>
                  <a:effectLst>
                    <a:outerShdw blurRad="38100" dist="38100" dir="2700000" algn="tl">
                      <a:srgbClr val="FFFFFF"/>
                    </a:outerShdw>
                  </a:effectLst>
                </a:rPr>
                <a:t>I</a:t>
              </a:r>
            </a:p>
          </p:txBody>
        </p:sp>
        <p:sp>
          <p:nvSpPr>
            <p:cNvPr id="52" name="Text Box 45"/>
            <p:cNvSpPr txBox="1">
              <a:spLocks noChangeArrowheads="1"/>
            </p:cNvSpPr>
            <p:nvPr/>
          </p:nvSpPr>
          <p:spPr bwMode="auto">
            <a:xfrm>
              <a:off x="1105" y="2295"/>
              <a:ext cx="864" cy="220"/>
            </a:xfrm>
            <a:prstGeom prst="rect">
              <a:avLst/>
            </a:prstGeom>
            <a:noFill/>
            <a:ln w="38100">
              <a:noFill/>
              <a:miter lim="800000"/>
              <a:headEnd/>
              <a:tailEnd/>
            </a:ln>
          </p:spPr>
          <p:txBody>
            <a:bodyPr>
              <a:spAutoFit/>
            </a:bodyPr>
            <a:lstStyle/>
            <a:p>
              <a:pPr algn="l"/>
              <a:r>
                <a:rPr lang="en-US" sz="2400" b="1" dirty="0">
                  <a:solidFill>
                    <a:srgbClr val="C00000"/>
                  </a:solidFill>
                  <a:effectLst/>
                </a:rPr>
                <a:t>Induced </a:t>
              </a:r>
              <a:r>
                <a:rPr lang="en-US" sz="2400" b="1" i="1" dirty="0">
                  <a:solidFill>
                    <a:srgbClr val="C00000"/>
                  </a:solidFill>
                  <a:effectLst/>
                </a:rPr>
                <a:t>B</a:t>
              </a:r>
              <a:endParaRPr lang="en-US" sz="2400" b="1" dirty="0">
                <a:solidFill>
                  <a:srgbClr val="C00000"/>
                </a:solidFill>
                <a:effectLst/>
              </a:endParaRPr>
            </a:p>
          </p:txBody>
        </p:sp>
      </p:grpSp>
      <p:sp>
        <p:nvSpPr>
          <p:cNvPr id="54" name="Text Box 47"/>
          <p:cNvSpPr txBox="1">
            <a:spLocks noChangeArrowheads="1"/>
          </p:cNvSpPr>
          <p:nvPr/>
        </p:nvSpPr>
        <p:spPr bwMode="auto">
          <a:xfrm>
            <a:off x="838199" y="4657630"/>
            <a:ext cx="4843305" cy="954107"/>
          </a:xfrm>
          <a:prstGeom prst="rect">
            <a:avLst/>
          </a:prstGeom>
          <a:noFill/>
          <a:ln w="38100">
            <a:noFill/>
            <a:miter lim="800000"/>
            <a:headEnd/>
            <a:tailEnd/>
          </a:ln>
        </p:spPr>
        <p:txBody>
          <a:bodyPr wrap="square">
            <a:spAutoFit/>
          </a:bodyPr>
          <a:lstStyle/>
          <a:p>
            <a:pPr algn="ctr"/>
            <a:r>
              <a:rPr lang="en-US" sz="2800" dirty="0">
                <a:solidFill>
                  <a:srgbClr val="000000"/>
                </a:solidFill>
                <a:effectLst/>
              </a:rPr>
              <a:t>Flux increasing to left induces loop flux to the right.</a:t>
            </a:r>
          </a:p>
        </p:txBody>
      </p:sp>
      <p:grpSp>
        <p:nvGrpSpPr>
          <p:cNvPr id="55" name="Group 57"/>
          <p:cNvGrpSpPr>
            <a:grpSpLocks/>
          </p:cNvGrpSpPr>
          <p:nvPr/>
        </p:nvGrpSpPr>
        <p:grpSpPr bwMode="auto">
          <a:xfrm>
            <a:off x="9209365" y="3026924"/>
            <a:ext cx="2594028" cy="1269686"/>
            <a:chOff x="4368" y="2448"/>
            <a:chExt cx="1234" cy="604"/>
          </a:xfrm>
        </p:grpSpPr>
        <p:sp>
          <p:nvSpPr>
            <p:cNvPr id="56" name="Rectangle 7"/>
            <p:cNvSpPr>
              <a:spLocks noChangeArrowheads="1"/>
            </p:cNvSpPr>
            <p:nvPr/>
          </p:nvSpPr>
          <p:spPr bwMode="auto">
            <a:xfrm>
              <a:off x="4405" y="2710"/>
              <a:ext cx="384" cy="144"/>
            </a:xfrm>
            <a:prstGeom prst="rect">
              <a:avLst/>
            </a:prstGeom>
            <a:solidFill>
              <a:schemeClr val="tx1"/>
            </a:solidFill>
            <a:ln w="38100">
              <a:solidFill>
                <a:srgbClr val="000000"/>
              </a:solidFill>
              <a:miter lim="800000"/>
              <a:headEnd/>
              <a:tailEnd/>
            </a:ln>
            <a:effectLst/>
          </p:spPr>
          <p:txBody>
            <a:bodyPr wrap="none" anchor="ctr">
              <a:spAutoFit/>
            </a:bodyPr>
            <a:lstStyle/>
            <a:p>
              <a:pPr>
                <a:defRPr/>
              </a:pPr>
              <a:endParaRPr lang="en-AU"/>
            </a:p>
          </p:txBody>
        </p:sp>
        <p:sp>
          <p:nvSpPr>
            <p:cNvPr id="57" name="Rectangle 8"/>
            <p:cNvSpPr>
              <a:spLocks noChangeArrowheads="1"/>
            </p:cNvSpPr>
            <p:nvPr/>
          </p:nvSpPr>
          <p:spPr bwMode="auto">
            <a:xfrm>
              <a:off x="4789" y="2710"/>
              <a:ext cx="384" cy="144"/>
            </a:xfrm>
            <a:prstGeom prst="rect">
              <a:avLst/>
            </a:prstGeom>
            <a:solidFill>
              <a:srgbClr val="FF0066"/>
            </a:solidFill>
            <a:ln w="38100">
              <a:solidFill>
                <a:srgbClr val="000000"/>
              </a:solidFill>
              <a:miter lim="800000"/>
              <a:headEnd/>
              <a:tailEnd/>
            </a:ln>
            <a:effectLst/>
          </p:spPr>
          <p:txBody>
            <a:bodyPr wrap="none" anchor="ctr">
              <a:spAutoFit/>
            </a:bodyPr>
            <a:lstStyle/>
            <a:p>
              <a:pPr>
                <a:defRPr/>
              </a:pPr>
              <a:endParaRPr lang="en-AU"/>
            </a:p>
          </p:txBody>
        </p:sp>
        <p:sp>
          <p:nvSpPr>
            <p:cNvPr id="58" name="Text Box 9"/>
            <p:cNvSpPr txBox="1">
              <a:spLocks noChangeArrowheads="1"/>
            </p:cNvSpPr>
            <p:nvPr/>
          </p:nvSpPr>
          <p:spPr bwMode="auto">
            <a:xfrm>
              <a:off x="4368"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N</a:t>
              </a:r>
            </a:p>
          </p:txBody>
        </p:sp>
        <p:sp>
          <p:nvSpPr>
            <p:cNvPr id="59" name="Text Box 10"/>
            <p:cNvSpPr txBox="1">
              <a:spLocks noChangeArrowheads="1"/>
            </p:cNvSpPr>
            <p:nvPr/>
          </p:nvSpPr>
          <p:spPr bwMode="auto">
            <a:xfrm>
              <a:off x="5053" y="2832"/>
              <a:ext cx="240" cy="220"/>
            </a:xfrm>
            <a:prstGeom prst="rect">
              <a:avLst/>
            </a:prstGeom>
            <a:noFill/>
            <a:ln w="38100">
              <a:noFill/>
              <a:miter lim="800000"/>
              <a:headEnd/>
              <a:tailEnd/>
            </a:ln>
          </p:spPr>
          <p:txBody>
            <a:bodyPr>
              <a:spAutoFit/>
            </a:bodyPr>
            <a:lstStyle/>
            <a:p>
              <a:pPr algn="l"/>
              <a:r>
                <a:rPr lang="en-US" sz="2400" b="1" dirty="0">
                  <a:solidFill>
                    <a:srgbClr val="000000"/>
                  </a:solidFill>
                  <a:effectLst/>
                </a:rPr>
                <a:t>S</a:t>
              </a:r>
            </a:p>
          </p:txBody>
        </p:sp>
        <p:sp>
          <p:nvSpPr>
            <p:cNvPr id="60" name="Text Box 28"/>
            <p:cNvSpPr txBox="1">
              <a:spLocks noChangeArrowheads="1"/>
            </p:cNvSpPr>
            <p:nvPr/>
          </p:nvSpPr>
          <p:spPr bwMode="auto">
            <a:xfrm>
              <a:off x="4450" y="2448"/>
              <a:ext cx="1152" cy="220"/>
            </a:xfrm>
            <a:prstGeom prst="rect">
              <a:avLst/>
            </a:prstGeom>
            <a:noFill/>
            <a:ln w="38100">
              <a:noFill/>
              <a:miter lim="800000"/>
              <a:headEnd/>
              <a:tailEnd/>
            </a:ln>
          </p:spPr>
          <p:txBody>
            <a:bodyPr>
              <a:spAutoFit/>
            </a:bodyPr>
            <a:lstStyle/>
            <a:p>
              <a:pPr algn="l"/>
              <a:r>
                <a:rPr lang="en-US" sz="2400" dirty="0">
                  <a:solidFill>
                    <a:srgbClr val="0038A8"/>
                  </a:solidFill>
                  <a:effectLst/>
                </a:rPr>
                <a:t>Right motion</a:t>
              </a:r>
            </a:p>
          </p:txBody>
        </p:sp>
        <p:sp>
          <p:nvSpPr>
            <p:cNvPr id="61" name="Line 48"/>
            <p:cNvSpPr>
              <a:spLocks noChangeShapeType="1"/>
            </p:cNvSpPr>
            <p:nvPr/>
          </p:nvSpPr>
          <p:spPr bwMode="auto">
            <a:xfrm>
              <a:off x="4560" y="2448"/>
              <a:ext cx="432" cy="0"/>
            </a:xfrm>
            <a:prstGeom prst="line">
              <a:avLst/>
            </a:prstGeom>
            <a:noFill/>
            <a:ln w="47625">
              <a:solidFill>
                <a:srgbClr val="0038A8"/>
              </a:solidFill>
              <a:round/>
              <a:headEnd/>
              <a:tailEnd type="triangle" w="med" len="med"/>
            </a:ln>
            <a:effectLst/>
          </p:spPr>
          <p:txBody>
            <a:bodyPr>
              <a:spAutoFit/>
            </a:bodyPr>
            <a:lstStyle/>
            <a:p>
              <a:pPr>
                <a:defRPr/>
              </a:pPr>
              <a:endParaRPr lang="en-AU"/>
            </a:p>
          </p:txBody>
        </p:sp>
      </p:grpSp>
      <p:grpSp>
        <p:nvGrpSpPr>
          <p:cNvPr id="62" name="Group 79"/>
          <p:cNvGrpSpPr>
            <a:grpSpLocks/>
          </p:cNvGrpSpPr>
          <p:nvPr/>
        </p:nvGrpSpPr>
        <p:grpSpPr bwMode="auto">
          <a:xfrm>
            <a:off x="6746447" y="2789482"/>
            <a:ext cx="2146273" cy="1692214"/>
            <a:chOff x="2958" y="2400"/>
            <a:chExt cx="1021" cy="805"/>
          </a:xfrm>
        </p:grpSpPr>
        <p:sp>
          <p:nvSpPr>
            <p:cNvPr id="63" name="Rectangle 62"/>
            <p:cNvSpPr>
              <a:spLocks noChangeArrowheads="1"/>
            </p:cNvSpPr>
            <p:nvPr/>
          </p:nvSpPr>
          <p:spPr bwMode="auto">
            <a:xfrm>
              <a:off x="3468" y="3047"/>
              <a:ext cx="240" cy="144"/>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pic>
          <p:nvPicPr>
            <p:cNvPr id="64" name="Picture 65"/>
            <p:cNvPicPr>
              <a:picLocks noChangeAspect="1" noChangeArrowheads="1"/>
            </p:cNvPicPr>
            <p:nvPr/>
          </p:nvPicPr>
          <p:blipFill>
            <a:blip r:embed="rId3">
              <a:clrChange>
                <a:clrFrom>
                  <a:srgbClr val="FFFFBD"/>
                </a:clrFrom>
                <a:clrTo>
                  <a:srgbClr val="FFFFBD">
                    <a:alpha val="0"/>
                  </a:srgbClr>
                </a:clrTo>
              </a:clrChange>
            </a:blip>
            <a:srcRect/>
            <a:stretch>
              <a:fillRect/>
            </a:stretch>
          </p:blipFill>
          <p:spPr bwMode="auto">
            <a:xfrm>
              <a:off x="3456" y="2400"/>
              <a:ext cx="523" cy="805"/>
            </a:xfrm>
            <a:prstGeom prst="rect">
              <a:avLst/>
            </a:prstGeom>
            <a:noFill/>
            <a:ln w="38100">
              <a:noFill/>
              <a:miter lim="800000"/>
              <a:headEnd/>
              <a:tailEnd/>
            </a:ln>
          </p:spPr>
        </p:pic>
        <p:sp>
          <p:nvSpPr>
            <p:cNvPr id="65" name="Line 66"/>
            <p:cNvSpPr>
              <a:spLocks noChangeShapeType="1"/>
            </p:cNvSpPr>
            <p:nvPr/>
          </p:nvSpPr>
          <p:spPr bwMode="auto">
            <a:xfrm flipH="1">
              <a:off x="3360" y="2806"/>
              <a:ext cx="288" cy="0"/>
            </a:xfrm>
            <a:prstGeom prst="line">
              <a:avLst/>
            </a:prstGeom>
            <a:noFill/>
            <a:ln w="38100">
              <a:solidFill>
                <a:srgbClr val="C00000"/>
              </a:solidFill>
              <a:round/>
              <a:headEnd/>
              <a:tailEnd type="triangle" w="med" len="med"/>
            </a:ln>
            <a:effectLst/>
          </p:spPr>
          <p:txBody>
            <a:bodyPr>
              <a:spAutoFit/>
            </a:bodyPr>
            <a:lstStyle/>
            <a:p>
              <a:pPr>
                <a:defRPr/>
              </a:pPr>
              <a:endParaRPr lang="en-AU"/>
            </a:p>
          </p:txBody>
        </p:sp>
        <p:sp>
          <p:nvSpPr>
            <p:cNvPr id="66" name="Line 67"/>
            <p:cNvSpPr>
              <a:spLocks noChangeShapeType="1"/>
            </p:cNvSpPr>
            <p:nvPr/>
          </p:nvSpPr>
          <p:spPr bwMode="auto">
            <a:xfrm>
              <a:off x="3744" y="2806"/>
              <a:ext cx="96" cy="0"/>
            </a:xfrm>
            <a:prstGeom prst="line">
              <a:avLst/>
            </a:prstGeom>
            <a:noFill/>
            <a:ln w="38100">
              <a:solidFill>
                <a:srgbClr val="C00000"/>
              </a:solidFill>
              <a:round/>
              <a:headEnd/>
              <a:tailEnd/>
            </a:ln>
            <a:effectLst/>
          </p:spPr>
          <p:txBody>
            <a:bodyPr>
              <a:spAutoFit/>
            </a:bodyPr>
            <a:lstStyle/>
            <a:p>
              <a:pPr>
                <a:defRPr/>
              </a:pPr>
              <a:endParaRPr lang="en-AU"/>
            </a:p>
          </p:txBody>
        </p:sp>
        <p:sp>
          <p:nvSpPr>
            <p:cNvPr id="67" name="Text Box 74"/>
            <p:cNvSpPr txBox="1">
              <a:spLocks noChangeArrowheads="1"/>
            </p:cNvSpPr>
            <p:nvPr/>
          </p:nvSpPr>
          <p:spPr bwMode="auto">
            <a:xfrm>
              <a:off x="3727" y="2512"/>
              <a:ext cx="240" cy="220"/>
            </a:xfrm>
            <a:prstGeom prst="rect">
              <a:avLst/>
            </a:prstGeom>
            <a:noFill/>
            <a:ln w="38100">
              <a:noFill/>
              <a:miter lim="800000"/>
              <a:headEnd/>
              <a:tailEnd/>
            </a:ln>
            <a:effectLst/>
          </p:spPr>
          <p:txBody>
            <a:bodyPr>
              <a:spAutoFit/>
            </a:bodyPr>
            <a:lstStyle/>
            <a:p>
              <a:pPr algn="l">
                <a:spcBef>
                  <a:spcPct val="0"/>
                </a:spcBef>
                <a:defRPr/>
              </a:pPr>
              <a:r>
                <a:rPr kumimoji="0" lang="en-US" sz="2400" b="1" i="1" dirty="0">
                  <a:solidFill>
                    <a:srgbClr val="000000"/>
                  </a:solidFill>
                  <a:effectLst>
                    <a:outerShdw blurRad="38100" dist="38100" dir="2700000" algn="tl">
                      <a:srgbClr val="FFFFFF"/>
                    </a:outerShdw>
                  </a:effectLst>
                </a:rPr>
                <a:t>I</a:t>
              </a:r>
            </a:p>
          </p:txBody>
        </p:sp>
        <p:sp>
          <p:nvSpPr>
            <p:cNvPr id="70" name="Rectangle 77"/>
            <p:cNvSpPr>
              <a:spLocks noChangeArrowheads="1"/>
            </p:cNvSpPr>
            <p:nvPr/>
          </p:nvSpPr>
          <p:spPr bwMode="auto">
            <a:xfrm>
              <a:off x="3755" y="2687"/>
              <a:ext cx="144" cy="96"/>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sp>
          <p:nvSpPr>
            <p:cNvPr id="71" name="Rectangle 78"/>
            <p:cNvSpPr>
              <a:spLocks noChangeArrowheads="1"/>
            </p:cNvSpPr>
            <p:nvPr/>
          </p:nvSpPr>
          <p:spPr bwMode="auto">
            <a:xfrm>
              <a:off x="3479" y="2713"/>
              <a:ext cx="192" cy="48"/>
            </a:xfrm>
            <a:prstGeom prst="rect">
              <a:avLst/>
            </a:prstGeom>
            <a:solidFill>
              <a:srgbClr val="FFFFCC"/>
            </a:solidFill>
            <a:ln w="38100">
              <a:solidFill>
                <a:srgbClr val="FFFFCC"/>
              </a:solidFill>
              <a:miter lim="800000"/>
              <a:headEnd/>
              <a:tailEnd/>
            </a:ln>
            <a:effectLst/>
          </p:spPr>
          <p:txBody>
            <a:bodyPr wrap="none" anchor="ctr">
              <a:spAutoFit/>
            </a:bodyPr>
            <a:lstStyle/>
            <a:p>
              <a:pPr>
                <a:defRPr/>
              </a:pPr>
              <a:endParaRPr lang="en-AU"/>
            </a:p>
          </p:txBody>
        </p:sp>
        <p:sp>
          <p:nvSpPr>
            <p:cNvPr id="68" name="Text Box 75"/>
            <p:cNvSpPr txBox="1">
              <a:spLocks noChangeArrowheads="1"/>
            </p:cNvSpPr>
            <p:nvPr/>
          </p:nvSpPr>
          <p:spPr bwMode="auto">
            <a:xfrm>
              <a:off x="2958" y="2579"/>
              <a:ext cx="864" cy="220"/>
            </a:xfrm>
            <a:prstGeom prst="rect">
              <a:avLst/>
            </a:prstGeom>
            <a:noFill/>
            <a:ln w="38100">
              <a:noFill/>
              <a:miter lim="800000"/>
              <a:headEnd/>
              <a:tailEnd/>
            </a:ln>
          </p:spPr>
          <p:txBody>
            <a:bodyPr>
              <a:spAutoFit/>
            </a:bodyPr>
            <a:lstStyle/>
            <a:p>
              <a:pPr algn="l">
                <a:spcBef>
                  <a:spcPct val="0"/>
                </a:spcBef>
              </a:pPr>
              <a:r>
                <a:rPr kumimoji="0" lang="en-US" sz="2400" b="1" dirty="0">
                  <a:solidFill>
                    <a:srgbClr val="C00000"/>
                  </a:solidFill>
                  <a:effectLst/>
                </a:rPr>
                <a:t>Induced </a:t>
              </a:r>
              <a:r>
                <a:rPr kumimoji="0" lang="en-US" sz="2400" b="1" i="1" dirty="0">
                  <a:solidFill>
                    <a:srgbClr val="C00000"/>
                  </a:solidFill>
                  <a:effectLst/>
                </a:rPr>
                <a:t>B</a:t>
              </a:r>
              <a:endParaRPr kumimoji="0" lang="en-US" sz="2400" b="1" dirty="0">
                <a:solidFill>
                  <a:srgbClr val="C00000"/>
                </a:solidFill>
                <a:effectLst/>
              </a:endParaRPr>
            </a:p>
          </p:txBody>
        </p:sp>
      </p:grpSp>
    </p:spTree>
    <p:extLst>
      <p:ext uri="{BB962C8B-B14F-4D97-AF65-F5344CB8AC3E}">
        <p14:creationId xmlns:p14="http://schemas.microsoft.com/office/powerpoint/2010/main" val="155927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233" y="928670"/>
            <a:ext cx="11457991" cy="5808032"/>
          </a:xfrm>
        </p:spPr>
        <p:txBody>
          <a:bodyPr>
            <a:normAutofit/>
          </a:bodyPr>
          <a:lstStyle/>
          <a:p>
            <a:pPr marL="36900" indent="0">
              <a:buNone/>
            </a:pPr>
            <a:r>
              <a:rPr lang="en-AU" sz="2800" dirty="0"/>
              <a:t>Whenever a current is induced in a wire moving in a magnetic filed, there will be a force which will oppose the motion.</a:t>
            </a:r>
          </a:p>
          <a:p>
            <a:endParaRPr lang="en-AU" sz="2800" dirty="0"/>
          </a:p>
          <a:p>
            <a:endParaRPr lang="en-AU" sz="2800" dirty="0"/>
          </a:p>
          <a:p>
            <a:pPr marL="36900" indent="0">
              <a:buNone/>
            </a:pPr>
            <a:endParaRPr lang="en-AU" sz="2800" dirty="0"/>
          </a:p>
          <a:p>
            <a:endParaRPr lang="en-AU" sz="2800" dirty="0" smtClean="0"/>
          </a:p>
          <a:p>
            <a:endParaRPr lang="en-AU" sz="2800" dirty="0"/>
          </a:p>
          <a:p>
            <a:pPr marL="36900" indent="0">
              <a:buNone/>
            </a:pPr>
            <a:r>
              <a:rPr lang="en-AU" sz="2800" dirty="0"/>
              <a:t>The direction of motion will be opposed by a force (Lenz Law). Using the Right Hand Rule the direction of Force can be found, hence the motion of the wire is opposite.   </a:t>
            </a:r>
          </a:p>
        </p:txBody>
      </p:sp>
      <p:sp>
        <p:nvSpPr>
          <p:cNvPr id="2" name="Title 1"/>
          <p:cNvSpPr>
            <a:spLocks noGrp="1"/>
          </p:cNvSpPr>
          <p:nvPr>
            <p:ph type="title"/>
          </p:nvPr>
        </p:nvSpPr>
        <p:spPr>
          <a:xfrm>
            <a:off x="345233" y="0"/>
            <a:ext cx="10203705" cy="1143000"/>
          </a:xfrm>
        </p:spPr>
        <p:txBody>
          <a:bodyPr/>
          <a:lstStyle/>
          <a:p>
            <a:pPr algn="l"/>
            <a:r>
              <a:rPr lang="en-AU" b="1" dirty="0" smtClean="0"/>
              <a:t>Induced current in a Wire</a:t>
            </a:r>
            <a:endParaRPr lang="en-AU" b="1" dirty="0"/>
          </a:p>
        </p:txBody>
      </p:sp>
      <p:grpSp>
        <p:nvGrpSpPr>
          <p:cNvPr id="27" name="Group 26"/>
          <p:cNvGrpSpPr/>
          <p:nvPr/>
        </p:nvGrpSpPr>
        <p:grpSpPr>
          <a:xfrm>
            <a:off x="4107960" y="2126172"/>
            <a:ext cx="5345626" cy="3231654"/>
            <a:chOff x="1785918" y="2428868"/>
            <a:chExt cx="5345626" cy="3231654"/>
          </a:xfrm>
        </p:grpSpPr>
        <p:sp>
          <p:nvSpPr>
            <p:cNvPr id="9" name="TextBox 8"/>
            <p:cNvSpPr txBox="1"/>
            <p:nvPr/>
          </p:nvSpPr>
          <p:spPr>
            <a:xfrm>
              <a:off x="1785918" y="2428868"/>
              <a:ext cx="5214974" cy="3231654"/>
            </a:xfrm>
            <a:prstGeom prst="rect">
              <a:avLst/>
            </a:prstGeom>
            <a:noFill/>
          </p:spPr>
          <p:txBody>
            <a:bodyPr wrap="square" rtlCol="0">
              <a:spAutoFit/>
            </a:bodyPr>
            <a:lstStyle/>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pPr>
                <a:lnSpc>
                  <a:spcPct val="150000"/>
                </a:lnSpc>
              </a:pPr>
              <a:r>
                <a:rPr lang="en-AU" sz="2400" dirty="0">
                  <a:solidFill>
                    <a:srgbClr val="7030A0"/>
                  </a:solidFill>
                  <a:latin typeface="Arial" pitchFamily="34" charset="0"/>
                  <a:cs typeface="Arial" pitchFamily="34" charset="0"/>
                </a:rPr>
                <a:t>x       x       x       x       x       x       </a:t>
              </a:r>
            </a:p>
            <a:p>
              <a:endParaRPr lang="en-AU" sz="2400" dirty="0">
                <a:solidFill>
                  <a:srgbClr val="7030A0"/>
                </a:solidFill>
                <a:latin typeface="Arial" pitchFamily="34" charset="0"/>
                <a:cs typeface="Arial" pitchFamily="34" charset="0"/>
              </a:endParaRPr>
            </a:p>
          </p:txBody>
        </p:sp>
        <p:grpSp>
          <p:nvGrpSpPr>
            <p:cNvPr id="26" name="Group 25"/>
            <p:cNvGrpSpPr/>
            <p:nvPr/>
          </p:nvGrpSpPr>
          <p:grpSpPr>
            <a:xfrm>
              <a:off x="2928926" y="2571744"/>
              <a:ext cx="4202618" cy="2571768"/>
              <a:chOff x="2928926" y="2571744"/>
              <a:chExt cx="4202618" cy="2571768"/>
            </a:xfrm>
          </p:grpSpPr>
          <p:grpSp>
            <p:nvGrpSpPr>
              <p:cNvPr id="18" name="Group 17"/>
              <p:cNvGrpSpPr/>
              <p:nvPr/>
            </p:nvGrpSpPr>
            <p:grpSpPr>
              <a:xfrm>
                <a:off x="2928926" y="2714621"/>
                <a:ext cx="1589" cy="2428891"/>
                <a:chOff x="7429519" y="3571877"/>
                <a:chExt cx="1589" cy="2428891"/>
              </a:xfrm>
            </p:grpSpPr>
            <p:cxnSp>
              <p:nvCxnSpPr>
                <p:cNvPr id="6" name="Straight Arrow Connector 5"/>
                <p:cNvCxnSpPr/>
                <p:nvPr/>
              </p:nvCxnSpPr>
              <p:spPr>
                <a:xfrm rot="5400000" flipH="1" flipV="1">
                  <a:off x="6787372" y="5357032"/>
                  <a:ext cx="1285884" cy="158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6822815" y="4178581"/>
                  <a:ext cx="1214446" cy="103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3000364" y="4071942"/>
                <a:ext cx="300082" cy="461665"/>
              </a:xfrm>
              <a:prstGeom prst="rect">
                <a:avLst/>
              </a:prstGeom>
              <a:noFill/>
            </p:spPr>
            <p:txBody>
              <a:bodyPr wrap="none" rtlCol="0">
                <a:spAutoFit/>
              </a:bodyPr>
              <a:lstStyle/>
              <a:p>
                <a:r>
                  <a:rPr lang="en-AU" sz="2400" dirty="0">
                    <a:latin typeface="Tahoma" pitchFamily="34" charset="0"/>
                    <a:cs typeface="Tahoma" pitchFamily="34" charset="0"/>
                  </a:rPr>
                  <a:t>I</a:t>
                </a:r>
              </a:p>
            </p:txBody>
          </p:sp>
          <p:sp>
            <p:nvSpPr>
              <p:cNvPr id="14" name="TextBox 13"/>
              <p:cNvSpPr txBox="1"/>
              <p:nvPr/>
            </p:nvSpPr>
            <p:spPr>
              <a:xfrm>
                <a:off x="5786446" y="2571744"/>
                <a:ext cx="365806" cy="461665"/>
              </a:xfrm>
              <a:prstGeom prst="rect">
                <a:avLst/>
              </a:prstGeom>
              <a:noFill/>
            </p:spPr>
            <p:txBody>
              <a:bodyPr wrap="none" rtlCol="0">
                <a:spAutoFit/>
              </a:bodyPr>
              <a:lstStyle/>
              <a:p>
                <a:r>
                  <a:rPr lang="en-AU" sz="2400" dirty="0">
                    <a:solidFill>
                      <a:srgbClr val="7030A0"/>
                    </a:solidFill>
                    <a:latin typeface="Tahoma" pitchFamily="34" charset="0"/>
                    <a:cs typeface="Tahoma" pitchFamily="34" charset="0"/>
                  </a:rPr>
                  <a:t>B</a:t>
                </a:r>
              </a:p>
            </p:txBody>
          </p:sp>
          <p:cxnSp>
            <p:nvCxnSpPr>
              <p:cNvPr id="20" name="Straight Arrow Connector 19"/>
              <p:cNvCxnSpPr/>
              <p:nvPr/>
            </p:nvCxnSpPr>
            <p:spPr bwMode="auto">
              <a:xfrm>
                <a:off x="3071802" y="3643314"/>
                <a:ext cx="1428760" cy="1588"/>
              </a:xfrm>
              <a:prstGeom prst="straightConnector1">
                <a:avLst/>
              </a:prstGeom>
              <a:solidFill>
                <a:schemeClr val="accent1"/>
              </a:solidFill>
              <a:ln w="34925" cap="flat" cmpd="sng" algn="ctr">
                <a:solidFill>
                  <a:srgbClr val="00B0F0"/>
                </a:solidFill>
                <a:prstDash val="solid"/>
                <a:round/>
                <a:headEnd type="none" w="med" len="med"/>
                <a:tailEnd type="arrow"/>
              </a:ln>
              <a:effectLst/>
            </p:spPr>
          </p:cxnSp>
          <p:sp>
            <p:nvSpPr>
              <p:cNvPr id="21" name="TextBox 20"/>
              <p:cNvSpPr txBox="1"/>
              <p:nvPr/>
            </p:nvSpPr>
            <p:spPr>
              <a:xfrm>
                <a:off x="4357686" y="3214686"/>
                <a:ext cx="338554" cy="461665"/>
              </a:xfrm>
              <a:prstGeom prst="rect">
                <a:avLst/>
              </a:prstGeom>
              <a:noFill/>
            </p:spPr>
            <p:txBody>
              <a:bodyPr wrap="none" rtlCol="0">
                <a:spAutoFit/>
              </a:bodyPr>
              <a:lstStyle/>
              <a:p>
                <a:r>
                  <a:rPr lang="en-AU" sz="2400" dirty="0">
                    <a:solidFill>
                      <a:srgbClr val="00B0F0"/>
                    </a:solidFill>
                    <a:latin typeface="Tahoma" pitchFamily="34" charset="0"/>
                    <a:cs typeface="Tahoma" pitchFamily="34" charset="0"/>
                  </a:rPr>
                  <a:t>v</a:t>
                </a:r>
              </a:p>
            </p:txBody>
          </p:sp>
          <p:cxnSp>
            <p:nvCxnSpPr>
              <p:cNvPr id="22" name="Straight Arrow Connector 21"/>
              <p:cNvCxnSpPr/>
              <p:nvPr/>
            </p:nvCxnSpPr>
            <p:spPr bwMode="auto">
              <a:xfrm rot="10800000">
                <a:off x="6000760" y="3714752"/>
                <a:ext cx="785818" cy="1588"/>
              </a:xfrm>
              <a:prstGeom prst="straightConnector1">
                <a:avLst/>
              </a:prstGeom>
              <a:solidFill>
                <a:schemeClr val="accent1"/>
              </a:solidFill>
              <a:ln w="50800" cap="flat" cmpd="sng" algn="ctr">
                <a:solidFill>
                  <a:srgbClr val="92D050"/>
                </a:solidFill>
                <a:prstDash val="solid"/>
                <a:round/>
                <a:headEnd type="none" w="med" len="med"/>
                <a:tailEnd type="arrow"/>
              </a:ln>
              <a:effectLst/>
            </p:spPr>
          </p:cxnSp>
          <p:sp>
            <p:nvSpPr>
              <p:cNvPr id="24" name="TextBox 23"/>
              <p:cNvSpPr txBox="1"/>
              <p:nvPr/>
            </p:nvSpPr>
            <p:spPr>
              <a:xfrm>
                <a:off x="6786578" y="3429000"/>
                <a:ext cx="344966" cy="461665"/>
              </a:xfrm>
              <a:prstGeom prst="rect">
                <a:avLst/>
              </a:prstGeom>
              <a:noFill/>
            </p:spPr>
            <p:txBody>
              <a:bodyPr wrap="none" rtlCol="0">
                <a:spAutoFit/>
              </a:bodyPr>
              <a:lstStyle/>
              <a:p>
                <a:r>
                  <a:rPr lang="en-AU" sz="2400" dirty="0">
                    <a:solidFill>
                      <a:srgbClr val="92D050"/>
                    </a:solidFill>
                    <a:latin typeface="Tahoma" pitchFamily="34" charset="0"/>
                    <a:cs typeface="Tahoma" pitchFamily="34" charset="0"/>
                  </a:rPr>
                  <a:t>F</a:t>
                </a:r>
              </a:p>
            </p:txBody>
          </p:sp>
        </p:grpSp>
      </p:grpSp>
    </p:spTree>
    <p:extLst>
      <p:ext uri="{BB962C8B-B14F-4D97-AF65-F5344CB8AC3E}">
        <p14:creationId xmlns:p14="http://schemas.microsoft.com/office/powerpoint/2010/main" val="924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77" y="0"/>
            <a:ext cx="10229961" cy="1143000"/>
          </a:xfrm>
        </p:spPr>
        <p:txBody>
          <a:bodyPr/>
          <a:lstStyle/>
          <a:p>
            <a:pPr algn="l"/>
            <a:r>
              <a:rPr lang="en-AU" b="1" dirty="0" smtClean="0"/>
              <a:t>Induced Current in a Coil</a:t>
            </a:r>
            <a:endParaRPr lang="en-AU" b="1" dirty="0"/>
          </a:p>
        </p:txBody>
      </p:sp>
      <p:sp>
        <p:nvSpPr>
          <p:cNvPr id="3" name="Content Placeholder 2"/>
          <p:cNvSpPr>
            <a:spLocks noGrp="1"/>
          </p:cNvSpPr>
          <p:nvPr>
            <p:ph idx="1"/>
          </p:nvPr>
        </p:nvSpPr>
        <p:spPr>
          <a:xfrm>
            <a:off x="318977" y="1142984"/>
            <a:ext cx="11297635" cy="4837938"/>
          </a:xfrm>
        </p:spPr>
        <p:txBody>
          <a:bodyPr/>
          <a:lstStyle/>
          <a:p>
            <a:pPr marL="36900" indent="0">
              <a:buNone/>
            </a:pPr>
            <a:r>
              <a:rPr lang="en-AU" sz="2800" dirty="0"/>
              <a:t>If a magnet is moved towards or away from a coil, a small EMF (electromotive force) is created</a:t>
            </a:r>
            <a:r>
              <a:rPr lang="en-AU" sz="2800" dirty="0" smtClean="0"/>
              <a:t>.</a:t>
            </a:r>
          </a:p>
          <a:p>
            <a:pPr marL="36900" indent="0">
              <a:buNone/>
            </a:pPr>
            <a:endParaRPr lang="en-AU" sz="2800" dirty="0"/>
          </a:p>
          <a:p>
            <a:pPr marL="36900" indent="0">
              <a:buNone/>
            </a:pPr>
            <a:r>
              <a:rPr lang="en-AU" sz="2800" dirty="0"/>
              <a:t>The EMF will cause a current to flow </a:t>
            </a:r>
            <a:endParaRPr lang="en-AU" sz="2800" dirty="0" smtClean="0"/>
          </a:p>
          <a:p>
            <a:pPr marL="36900" indent="0">
              <a:spcBef>
                <a:spcPts val="0"/>
              </a:spcBef>
              <a:spcAft>
                <a:spcPts val="0"/>
              </a:spcAft>
              <a:buNone/>
            </a:pPr>
            <a:r>
              <a:rPr lang="en-AU" sz="2800" dirty="0" smtClean="0"/>
              <a:t>(</a:t>
            </a:r>
            <a:r>
              <a:rPr lang="en-AU" sz="2800" dirty="0"/>
              <a:t>if the current is complete).</a:t>
            </a:r>
          </a:p>
        </p:txBody>
      </p:sp>
      <p:pic>
        <p:nvPicPr>
          <p:cNvPr id="98306" name="Picture 2" descr="http://people.bath.ac.uk/mbm23/actuators_solonoid_magnetic_field.gif"/>
          <p:cNvPicPr>
            <a:picLocks noChangeAspect="1" noChangeArrowheads="1"/>
          </p:cNvPicPr>
          <p:nvPr/>
        </p:nvPicPr>
        <p:blipFill>
          <a:blip r:embed="rId2"/>
          <a:srcRect/>
          <a:stretch>
            <a:fillRect/>
          </a:stretch>
        </p:blipFill>
        <p:spPr bwMode="auto">
          <a:xfrm>
            <a:off x="6316823" y="1922935"/>
            <a:ext cx="5617437" cy="4935066"/>
          </a:xfrm>
          <a:prstGeom prst="rect">
            <a:avLst/>
          </a:prstGeom>
          <a:noFill/>
        </p:spPr>
      </p:pic>
      <p:pic>
        <p:nvPicPr>
          <p:cNvPr id="98308" name="Picture 4" descr="http://www.antonine-education.co.uk/Image_library/Physics_4/Magnetism/Coil_07.JPG"/>
          <p:cNvPicPr>
            <a:picLocks noChangeAspect="1" noChangeArrowheads="1"/>
          </p:cNvPicPr>
          <p:nvPr/>
        </p:nvPicPr>
        <p:blipFill>
          <a:blip r:embed="rId3"/>
          <a:srcRect/>
          <a:stretch>
            <a:fillRect/>
          </a:stretch>
        </p:blipFill>
        <p:spPr bwMode="auto">
          <a:xfrm>
            <a:off x="636626" y="3918856"/>
            <a:ext cx="5082266" cy="2939143"/>
          </a:xfrm>
          <a:prstGeom prst="rect">
            <a:avLst/>
          </a:prstGeom>
          <a:noFill/>
        </p:spPr>
      </p:pic>
    </p:spTree>
    <p:extLst>
      <p:ext uri="{BB962C8B-B14F-4D97-AF65-F5344CB8AC3E}">
        <p14:creationId xmlns:p14="http://schemas.microsoft.com/office/powerpoint/2010/main" val="139008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74" y="142860"/>
            <a:ext cx="10231378" cy="1143000"/>
          </a:xfrm>
        </p:spPr>
        <p:txBody>
          <a:bodyPr>
            <a:normAutofit/>
          </a:bodyPr>
          <a:lstStyle/>
          <a:p>
            <a:pPr algn="l"/>
            <a:r>
              <a:rPr lang="en-AU" b="1" dirty="0" smtClean="0"/>
              <a:t>Induced Current in a Coil - Solenoids</a:t>
            </a:r>
            <a:endParaRPr lang="en-AU" b="1" dirty="0"/>
          </a:p>
        </p:txBody>
      </p:sp>
      <p:sp>
        <p:nvSpPr>
          <p:cNvPr id="3" name="Content Placeholder 2"/>
          <p:cNvSpPr>
            <a:spLocks noGrp="1"/>
          </p:cNvSpPr>
          <p:nvPr>
            <p:ph sz="quarter" idx="1"/>
          </p:nvPr>
        </p:nvSpPr>
        <p:spPr>
          <a:xfrm>
            <a:off x="350874" y="1571612"/>
            <a:ext cx="6888134" cy="5072098"/>
          </a:xfrm>
        </p:spPr>
        <p:txBody>
          <a:bodyPr>
            <a:noAutofit/>
          </a:bodyPr>
          <a:lstStyle/>
          <a:p>
            <a:pPr marL="177800" indent="0">
              <a:buNone/>
            </a:pPr>
            <a:r>
              <a:rPr lang="en-AU" sz="2800" dirty="0"/>
              <a:t>As the magnet moves towards the solenoid, it creates a “North end” of the solenoid closest to the magnet.</a:t>
            </a:r>
          </a:p>
          <a:p>
            <a:pPr marL="450850" indent="-273050"/>
            <a:endParaRPr lang="en-AU" sz="2800" dirty="0" smtClean="0"/>
          </a:p>
          <a:p>
            <a:pPr marL="450850" indent="-273050"/>
            <a:endParaRPr lang="en-AU" sz="2800" dirty="0"/>
          </a:p>
          <a:p>
            <a:pPr marL="450850" indent="-273050"/>
            <a:endParaRPr lang="en-AU" sz="2800" dirty="0"/>
          </a:p>
          <a:p>
            <a:pPr marL="177800" indent="0">
              <a:buNone/>
            </a:pPr>
            <a:r>
              <a:rPr lang="en-AU" sz="2800" dirty="0"/>
              <a:t>As the magnet moves away from the solenoid, it creates a “South end” of the solenoid closest to the magnet.</a:t>
            </a:r>
          </a:p>
          <a:p>
            <a:pPr>
              <a:buNone/>
            </a:pPr>
            <a:endParaRPr lang="en-AU" sz="2800" dirty="0"/>
          </a:p>
          <a:p>
            <a:pPr>
              <a:buNone/>
            </a:pPr>
            <a:endParaRPr lang="en-AU" sz="2800" dirty="0"/>
          </a:p>
          <a:p>
            <a:pPr>
              <a:buNone/>
            </a:pPr>
            <a:endParaRPr lang="en-AU" sz="2800" dirty="0"/>
          </a:p>
          <a:p>
            <a:pPr>
              <a:buNone/>
            </a:pPr>
            <a:endParaRPr lang="en-AU" sz="2800" dirty="0"/>
          </a:p>
          <a:p>
            <a:pPr>
              <a:buNone/>
            </a:pPr>
            <a:endParaRPr lang="en-AU" sz="2800" dirty="0"/>
          </a:p>
          <a:p>
            <a:pPr>
              <a:buNone/>
            </a:pPr>
            <a:endParaRPr lang="en-AU" sz="2800" dirty="0"/>
          </a:p>
        </p:txBody>
      </p:sp>
      <p:pic>
        <p:nvPicPr>
          <p:cNvPr id="30722" name="Picture 2" descr="http://2.bp.blogspot.com/-iFON6vNfb2M/TziLXGKpCjI/AAAAAAAAAO0/Al0qZeCw6H4/s1600/Induction.jpg"/>
          <p:cNvPicPr>
            <a:picLocks noChangeAspect="1" noChangeArrowheads="1"/>
          </p:cNvPicPr>
          <p:nvPr/>
        </p:nvPicPr>
        <p:blipFill>
          <a:blip r:embed="rId2"/>
          <a:srcRect/>
          <a:stretch>
            <a:fillRect/>
          </a:stretch>
        </p:blipFill>
        <p:spPr bwMode="auto">
          <a:xfrm>
            <a:off x="7109519" y="1194652"/>
            <a:ext cx="4703253" cy="5449058"/>
          </a:xfrm>
          <a:prstGeom prst="rect">
            <a:avLst/>
          </a:prstGeom>
          <a:noFill/>
        </p:spPr>
      </p:pic>
    </p:spTree>
    <p:extLst>
      <p:ext uri="{BB962C8B-B14F-4D97-AF65-F5344CB8AC3E}">
        <p14:creationId xmlns:p14="http://schemas.microsoft.com/office/powerpoint/2010/main" val="3594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33" y="0"/>
            <a:ext cx="10237019" cy="1143000"/>
          </a:xfrm>
        </p:spPr>
        <p:txBody>
          <a:bodyPr/>
          <a:lstStyle/>
          <a:p>
            <a:pPr algn="l"/>
            <a:r>
              <a:rPr lang="en-AU" b="1" i="0" dirty="0" smtClean="0"/>
              <a:t>Lenz Law</a:t>
            </a:r>
            <a:endParaRPr lang="en-AU" b="1" i="0" dirty="0"/>
          </a:p>
        </p:txBody>
      </p:sp>
      <p:sp>
        <p:nvSpPr>
          <p:cNvPr id="3" name="Content Placeholder 2"/>
          <p:cNvSpPr>
            <a:spLocks noGrp="1"/>
          </p:cNvSpPr>
          <p:nvPr>
            <p:ph idx="1"/>
          </p:nvPr>
        </p:nvSpPr>
        <p:spPr>
          <a:xfrm>
            <a:off x="345233" y="1000108"/>
            <a:ext cx="11523306" cy="1204869"/>
          </a:xfrm>
        </p:spPr>
        <p:txBody>
          <a:bodyPr>
            <a:normAutofit/>
          </a:bodyPr>
          <a:lstStyle/>
          <a:p>
            <a:pPr marL="0" indent="0">
              <a:buNone/>
            </a:pPr>
            <a:r>
              <a:rPr lang="en-US" sz="2800" b="1" u="sng" dirty="0">
                <a:solidFill>
                  <a:srgbClr val="FFFF00"/>
                </a:solidFill>
              </a:rPr>
              <a:t>Example </a:t>
            </a:r>
            <a:r>
              <a:rPr lang="en-US" sz="2800" b="1" u="sng" dirty="0" smtClean="0">
                <a:solidFill>
                  <a:srgbClr val="FFFF00"/>
                </a:solidFill>
              </a:rPr>
              <a:t>5.1m:</a:t>
            </a:r>
            <a:r>
              <a:rPr lang="en-US" sz="2800" b="1" dirty="0" smtClean="0">
                <a:solidFill>
                  <a:srgbClr val="FFFF00"/>
                </a:solidFill>
              </a:rPr>
              <a:t> </a:t>
            </a:r>
            <a:r>
              <a:rPr lang="en-US" sz="2800" dirty="0"/>
              <a:t>A wire falling between magnets, as shown. Use </a:t>
            </a:r>
            <a:r>
              <a:rPr lang="en-US" sz="2800" dirty="0">
                <a:solidFill>
                  <a:srgbClr val="92D050"/>
                </a:solidFill>
              </a:rPr>
              <a:t>Lenz’s Law</a:t>
            </a:r>
            <a:r>
              <a:rPr lang="en-US" sz="2800" dirty="0">
                <a:solidFill>
                  <a:schemeClr val="tx1"/>
                </a:solidFill>
              </a:rPr>
              <a:t> and </a:t>
            </a:r>
            <a:r>
              <a:rPr lang="en-US" sz="2800" dirty="0">
                <a:solidFill>
                  <a:srgbClr val="0070C0"/>
                </a:solidFill>
              </a:rPr>
              <a:t>Faraday’s Law</a:t>
            </a:r>
            <a:r>
              <a:rPr lang="en-US" sz="2800" dirty="0">
                <a:solidFill>
                  <a:schemeClr val="tx1"/>
                </a:solidFill>
              </a:rPr>
              <a:t> to explain what is happening.</a:t>
            </a:r>
            <a:endParaRPr lang="en-AU" sz="2800" dirty="0"/>
          </a:p>
        </p:txBody>
      </p:sp>
      <p:pic>
        <p:nvPicPr>
          <p:cNvPr id="119810" name="Picture 2" descr="http://tap.iop.org/fields/electromagnetism/414/img_full_46962.gif"/>
          <p:cNvPicPr>
            <a:picLocks noChangeAspect="1" noChangeArrowheads="1"/>
          </p:cNvPicPr>
          <p:nvPr/>
        </p:nvPicPr>
        <p:blipFill>
          <a:blip r:embed="rId2"/>
          <a:srcRect/>
          <a:stretch>
            <a:fillRect/>
          </a:stretch>
        </p:blipFill>
        <p:spPr bwMode="auto">
          <a:xfrm>
            <a:off x="345232" y="2052736"/>
            <a:ext cx="3966327" cy="2519272"/>
          </a:xfrm>
          <a:prstGeom prst="rect">
            <a:avLst/>
          </a:prstGeom>
          <a:noFill/>
        </p:spPr>
      </p:pic>
      <p:sp>
        <p:nvSpPr>
          <p:cNvPr id="5" name="Content Placeholder 2"/>
          <p:cNvSpPr txBox="1">
            <a:spLocks/>
          </p:cNvSpPr>
          <p:nvPr/>
        </p:nvSpPr>
        <p:spPr bwMode="auto">
          <a:xfrm>
            <a:off x="4442483" y="2080746"/>
            <a:ext cx="7220781" cy="183811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defTabSz="914400" fontAlgn="base">
              <a:spcBef>
                <a:spcPct val="20000"/>
              </a:spcBef>
              <a:spcAft>
                <a:spcPct val="0"/>
              </a:spcAft>
              <a:buClr>
                <a:schemeClr val="hlink"/>
              </a:buClr>
              <a:defRPr/>
            </a:pPr>
            <a:r>
              <a:rPr lang="en-US" sz="2800" b="1" u="sng" kern="0" dirty="0">
                <a:solidFill>
                  <a:srgbClr val="0070C0"/>
                </a:solidFill>
              </a:rPr>
              <a:t>Faraday:</a:t>
            </a:r>
            <a:r>
              <a:rPr lang="en-US" sz="2800" b="1" kern="0" dirty="0">
                <a:solidFill>
                  <a:srgbClr val="0070C0"/>
                </a:solidFill>
              </a:rPr>
              <a:t> </a:t>
            </a:r>
            <a:r>
              <a:rPr lang="en-US" sz="2800" kern="0" dirty="0">
                <a:solidFill>
                  <a:srgbClr val="0070C0"/>
                </a:solidFill>
              </a:rPr>
              <a:t>The wire falling through the air between the magnets will result in a current flowing from Q to P, </a:t>
            </a:r>
            <a:r>
              <a:rPr lang="en-US" sz="2800" kern="0" dirty="0" smtClean="0">
                <a:solidFill>
                  <a:srgbClr val="0070C0"/>
                </a:solidFill>
              </a:rPr>
              <a:t>where </a:t>
            </a:r>
            <a:r>
              <a:rPr lang="en-US" sz="2800" kern="0" dirty="0">
                <a:solidFill>
                  <a:srgbClr val="0070C0"/>
                </a:solidFill>
              </a:rPr>
              <a:t>EMF = v B l and EMF = I R.</a:t>
            </a:r>
            <a:endParaRPr lang="en-AU" sz="2800" kern="0" dirty="0">
              <a:solidFill>
                <a:srgbClr val="0070C0"/>
              </a:solidFill>
            </a:endParaRPr>
          </a:p>
        </p:txBody>
      </p:sp>
      <p:sp>
        <p:nvSpPr>
          <p:cNvPr id="6" name="Content Placeholder 2"/>
          <p:cNvSpPr txBox="1">
            <a:spLocks/>
          </p:cNvSpPr>
          <p:nvPr/>
        </p:nvSpPr>
        <p:spPr bwMode="auto">
          <a:xfrm>
            <a:off x="345231" y="4572007"/>
            <a:ext cx="11523307" cy="196875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indent="-342900" defTabSz="914400" fontAlgn="base">
              <a:spcBef>
                <a:spcPct val="20000"/>
              </a:spcBef>
              <a:spcAft>
                <a:spcPct val="0"/>
              </a:spcAft>
              <a:buClr>
                <a:schemeClr val="hlink"/>
              </a:buClr>
              <a:defRPr/>
            </a:pPr>
            <a:r>
              <a:rPr lang="en-US" sz="2800" b="1" u="sng" kern="0" dirty="0">
                <a:solidFill>
                  <a:srgbClr val="92D050"/>
                </a:solidFill>
              </a:rPr>
              <a:t>Lenz:</a:t>
            </a:r>
            <a:r>
              <a:rPr lang="en-US" sz="2800" kern="0" dirty="0">
                <a:solidFill>
                  <a:srgbClr val="92D050"/>
                </a:solidFill>
              </a:rPr>
              <a:t> The motion of the wire results in an opposing force. This force increases the required work to be done, hence slowing the motion and reducing the EMF. This reduces the force and hence allows the velocity to increase again.</a:t>
            </a:r>
            <a:endParaRPr lang="en-AU" sz="2800" kern="0" dirty="0">
              <a:solidFill>
                <a:srgbClr val="92D050"/>
              </a:solidFill>
            </a:endParaRPr>
          </a:p>
        </p:txBody>
      </p:sp>
    </p:spTree>
    <p:extLst>
      <p:ext uri="{BB962C8B-B14F-4D97-AF65-F5344CB8AC3E}">
        <p14:creationId xmlns:p14="http://schemas.microsoft.com/office/powerpoint/2010/main" val="1982433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35902" y="1"/>
            <a:ext cx="10774988" cy="1071546"/>
          </a:xfrm>
        </p:spPr>
        <p:txBody>
          <a:bodyPr/>
          <a:lstStyle/>
          <a:p>
            <a:pPr algn="l" eaLnBrk="1" hangingPunct="1"/>
            <a:r>
              <a:rPr lang="en-US" b="1" i="0" dirty="0" smtClean="0"/>
              <a:t>Lenz’s Law</a:t>
            </a:r>
          </a:p>
        </p:txBody>
      </p:sp>
      <p:sp>
        <p:nvSpPr>
          <p:cNvPr id="4100" name="Rectangle 3"/>
          <p:cNvSpPr>
            <a:spLocks noGrp="1" noChangeArrowheads="1"/>
          </p:cNvSpPr>
          <p:nvPr>
            <p:ph type="body" sz="half" idx="1"/>
          </p:nvPr>
        </p:nvSpPr>
        <p:spPr>
          <a:xfrm>
            <a:off x="433461" y="1208589"/>
            <a:ext cx="11248465" cy="1447800"/>
          </a:xfrm>
        </p:spPr>
        <p:txBody>
          <a:bodyPr>
            <a:noAutofit/>
          </a:bodyPr>
          <a:lstStyle/>
          <a:p>
            <a:pPr marL="0" indent="0">
              <a:buNone/>
            </a:pPr>
            <a:r>
              <a:rPr lang="en-US" sz="3200" dirty="0"/>
              <a:t>Lenz's law gives the </a:t>
            </a:r>
            <a:r>
              <a:rPr lang="en-US" sz="3200" b="1" dirty="0">
                <a:solidFill>
                  <a:srgbClr val="FFFF00"/>
                </a:solidFill>
              </a:rPr>
              <a:t>direction</a:t>
            </a:r>
            <a:r>
              <a:rPr lang="en-US" sz="3200" dirty="0"/>
              <a:t> of the induced emf and current resulting from electromagnetic induction. The law provides a physical interpretation of the </a:t>
            </a:r>
            <a:r>
              <a:rPr lang="en-US" sz="3200" b="1" dirty="0">
                <a:solidFill>
                  <a:srgbClr val="FFFF00"/>
                </a:solidFill>
              </a:rPr>
              <a:t>choice of sign </a:t>
            </a:r>
            <a:r>
              <a:rPr lang="en-US" sz="3200" dirty="0"/>
              <a:t>in Faraday's law of induction, indicating that the induced emf and the change in flux have </a:t>
            </a:r>
            <a:r>
              <a:rPr lang="en-US" sz="3200" b="1" dirty="0">
                <a:solidFill>
                  <a:srgbClr val="FFFF00"/>
                </a:solidFill>
              </a:rPr>
              <a:t>opposite signs</a:t>
            </a:r>
            <a:r>
              <a:rPr lang="en-US" sz="3200" dirty="0"/>
              <a:t>. </a:t>
            </a:r>
          </a:p>
        </p:txBody>
      </p:sp>
      <p:graphicFrame>
        <p:nvGraphicFramePr>
          <p:cNvPr id="4098" name="Object 4"/>
          <p:cNvGraphicFramePr>
            <a:graphicFrameLocks noGrp="1" noChangeAspect="1"/>
          </p:cNvGraphicFramePr>
          <p:nvPr>
            <p:ph sz="half" idx="2"/>
            <p:extLst>
              <p:ext uri="{D42A27DB-BD31-4B8C-83A1-F6EECF244321}">
                <p14:modId xmlns:p14="http://schemas.microsoft.com/office/powerpoint/2010/main" val="3934170441"/>
              </p:ext>
            </p:extLst>
          </p:nvPr>
        </p:nvGraphicFramePr>
        <p:xfrm>
          <a:off x="4110031" y="4249514"/>
          <a:ext cx="3211269" cy="1507474"/>
        </p:xfrm>
        <a:graphic>
          <a:graphicData uri="http://schemas.openxmlformats.org/presentationml/2006/ole">
            <mc:AlternateContent xmlns:mc="http://schemas.openxmlformats.org/markup-compatibility/2006">
              <mc:Choice xmlns:v="urn:schemas-microsoft-com:vml" Requires="v">
                <p:oleObj spid="_x0000_s8271" name="Equation" r:id="rId3" imgW="838080" imgH="393480" progId="Equation.3">
                  <p:embed/>
                </p:oleObj>
              </mc:Choice>
              <mc:Fallback>
                <p:oleObj name="Equation" r:id="rId3" imgW="8380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031" y="4249514"/>
                        <a:ext cx="3211269" cy="1507474"/>
                      </a:xfrm>
                      <a:prstGeom prst="rect">
                        <a:avLst/>
                      </a:prstGeom>
                      <a:solidFill>
                        <a:schemeClr val="tx1"/>
                      </a:solidFill>
                      <a:ln w="25400">
                        <a:solidFill>
                          <a:schemeClr val="hlink"/>
                        </a:solidFill>
                        <a:miter lim="800000"/>
                        <a:headEnd/>
                        <a:tailEnd/>
                      </a:ln>
                    </p:spPr>
                  </p:pic>
                </p:oleObj>
              </mc:Fallback>
            </mc:AlternateContent>
          </a:graphicData>
        </a:graphic>
      </p:graphicFrame>
    </p:spTree>
    <p:extLst>
      <p:ext uri="{BB962C8B-B14F-4D97-AF65-F5344CB8AC3E}">
        <p14:creationId xmlns:p14="http://schemas.microsoft.com/office/powerpoint/2010/main" val="5826521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17241" y="0"/>
            <a:ext cx="10231697" cy="1071546"/>
          </a:xfrm>
        </p:spPr>
        <p:txBody>
          <a:bodyPr/>
          <a:lstStyle/>
          <a:p>
            <a:pPr algn="l" eaLnBrk="1" hangingPunct="1"/>
            <a:r>
              <a:rPr lang="en-US" b="1" i="0" dirty="0" smtClean="0"/>
              <a:t>Lenz’s Law</a:t>
            </a:r>
          </a:p>
        </p:txBody>
      </p:sp>
      <p:sp>
        <p:nvSpPr>
          <p:cNvPr id="18438" name="Text Box 7"/>
          <p:cNvSpPr txBox="1">
            <a:spLocks noChangeArrowheads="1"/>
          </p:cNvSpPr>
          <p:nvPr/>
        </p:nvSpPr>
        <p:spPr bwMode="auto">
          <a:xfrm>
            <a:off x="317241" y="857233"/>
            <a:ext cx="11420669" cy="1384995"/>
          </a:xfrm>
          <a:prstGeom prst="rect">
            <a:avLst/>
          </a:prstGeom>
          <a:noFill/>
          <a:ln w="9525">
            <a:noFill/>
            <a:miter lim="800000"/>
            <a:headEnd/>
            <a:tailEnd/>
          </a:ln>
        </p:spPr>
        <p:txBody>
          <a:bodyPr wrap="square">
            <a:spAutoFit/>
          </a:bodyPr>
          <a:lstStyle/>
          <a:p>
            <a:r>
              <a:rPr lang="en-AU" sz="2800" b="1" u="sng" dirty="0" smtClean="0">
                <a:solidFill>
                  <a:srgbClr val="FFFF00"/>
                </a:solidFill>
              </a:rPr>
              <a:t>Example 5.1n:</a:t>
            </a:r>
            <a:r>
              <a:rPr lang="en-AU" sz="2800" dirty="0" smtClean="0">
                <a:solidFill>
                  <a:srgbClr val="FFFF00"/>
                </a:solidFill>
              </a:rPr>
              <a:t> </a:t>
            </a:r>
            <a:r>
              <a:rPr lang="en-AU" sz="2800" dirty="0" smtClean="0">
                <a:solidFill>
                  <a:schemeClr val="tx2"/>
                </a:solidFill>
              </a:rPr>
              <a:t>Using </a:t>
            </a:r>
            <a:r>
              <a:rPr lang="en-AU" sz="2800" dirty="0">
                <a:solidFill>
                  <a:schemeClr val="tx2"/>
                </a:solidFill>
              </a:rPr>
              <a:t>two non-magnetic pipes (one plastic and one Aluminium), drop a “rare earth” magnet down each pipe at the same time and observe what happens.</a:t>
            </a:r>
          </a:p>
        </p:txBody>
      </p:sp>
      <p:sp>
        <p:nvSpPr>
          <p:cNvPr id="18440" name="Text Box 9"/>
          <p:cNvSpPr txBox="1">
            <a:spLocks noChangeArrowheads="1"/>
          </p:cNvSpPr>
          <p:nvPr/>
        </p:nvSpPr>
        <p:spPr bwMode="auto">
          <a:xfrm>
            <a:off x="317242" y="2917354"/>
            <a:ext cx="11420668" cy="3539430"/>
          </a:xfrm>
          <a:prstGeom prst="rect">
            <a:avLst/>
          </a:prstGeom>
          <a:noFill/>
          <a:ln w="9525">
            <a:noFill/>
            <a:miter lim="800000"/>
            <a:headEnd/>
            <a:tailEnd/>
          </a:ln>
        </p:spPr>
        <p:txBody>
          <a:bodyPr wrap="square">
            <a:spAutoFit/>
          </a:bodyPr>
          <a:lstStyle/>
          <a:p>
            <a:r>
              <a:rPr lang="en-AU" sz="2800" dirty="0">
                <a:solidFill>
                  <a:srgbClr val="FFC000"/>
                </a:solidFill>
              </a:rPr>
              <a:t>The Aluminium pipe has free electrons, so as the magnet falls through, this induces a current (Faraday’s Law). This current results in a force opposing the direction of motion (Lenz’s Law). </a:t>
            </a:r>
          </a:p>
          <a:p>
            <a:r>
              <a:rPr lang="en-AU" sz="2800" dirty="0">
                <a:solidFill>
                  <a:srgbClr val="FFC000"/>
                </a:solidFill>
              </a:rPr>
              <a:t>The greater the speed, then the greater the force. The magnet speed increases due to gravity, but this increases the opposing force, which then slows the magnet down, which then reduces the force. Gravity takes over and the speed increases again, which increases the opposing force, which slows it down. This continues until equilibrium is achieved.</a:t>
            </a:r>
          </a:p>
        </p:txBody>
      </p:sp>
      <p:sp>
        <p:nvSpPr>
          <p:cNvPr id="12" name="Text Box 9"/>
          <p:cNvSpPr txBox="1">
            <a:spLocks noChangeArrowheads="1"/>
          </p:cNvSpPr>
          <p:nvPr/>
        </p:nvSpPr>
        <p:spPr bwMode="auto">
          <a:xfrm>
            <a:off x="317241" y="2242228"/>
            <a:ext cx="11420669" cy="523220"/>
          </a:xfrm>
          <a:prstGeom prst="rect">
            <a:avLst/>
          </a:prstGeom>
          <a:noFill/>
          <a:ln w="9525">
            <a:noFill/>
            <a:miter lim="800000"/>
            <a:headEnd/>
            <a:tailEnd/>
          </a:ln>
        </p:spPr>
        <p:txBody>
          <a:bodyPr wrap="square">
            <a:spAutoFit/>
          </a:bodyPr>
          <a:lstStyle/>
          <a:p>
            <a:r>
              <a:rPr lang="en-US" sz="2800" dirty="0">
                <a:solidFill>
                  <a:srgbClr val="00B050"/>
                </a:solidFill>
              </a:rPr>
              <a:t>The plastic pipe has no free electrons, hence a current cannot be induced. </a:t>
            </a:r>
          </a:p>
        </p:txBody>
      </p:sp>
    </p:spTree>
    <p:extLst>
      <p:ext uri="{BB962C8B-B14F-4D97-AF65-F5344CB8AC3E}">
        <p14:creationId xmlns:p14="http://schemas.microsoft.com/office/powerpoint/2010/main" val="609583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312515" y="1111170"/>
            <a:ext cx="11458937" cy="1086852"/>
          </a:xfrm>
        </p:spPr>
        <p:txBody>
          <a:bodyPr/>
          <a:lstStyle/>
          <a:p>
            <a:pPr algn="l">
              <a:defRPr/>
            </a:pPr>
            <a:r>
              <a:rPr lang="en-US" sz="2800" b="1" u="sng" dirty="0">
                <a:solidFill>
                  <a:srgbClr val="FFFF00"/>
                </a:solidFill>
              </a:rPr>
              <a:t>Example </a:t>
            </a:r>
            <a:r>
              <a:rPr lang="en-US" sz="2800" b="1" u="sng" dirty="0" smtClean="0">
                <a:solidFill>
                  <a:srgbClr val="FFFF00"/>
                </a:solidFill>
              </a:rPr>
              <a:t>5.1o:</a:t>
            </a:r>
            <a:r>
              <a:rPr lang="en-US" sz="2800" dirty="0" smtClean="0"/>
              <a:t> </a:t>
            </a:r>
            <a:r>
              <a:rPr lang="en-US" sz="2800" dirty="0"/>
              <a:t>Use Lenz’s law to determine direction of induced current through R if switch is closed for circuit below (B increasing).</a:t>
            </a:r>
            <a:endParaRPr lang="en-US" sz="2800" u="sng" dirty="0"/>
          </a:p>
        </p:txBody>
      </p:sp>
      <p:grpSp>
        <p:nvGrpSpPr>
          <p:cNvPr id="109" name="Group 214"/>
          <p:cNvGrpSpPr>
            <a:grpSpLocks/>
          </p:cNvGrpSpPr>
          <p:nvPr/>
        </p:nvGrpSpPr>
        <p:grpSpPr bwMode="auto">
          <a:xfrm>
            <a:off x="1980745" y="2349661"/>
            <a:ext cx="8056322" cy="4120587"/>
            <a:chOff x="1248" y="1104"/>
            <a:chExt cx="2880" cy="1632"/>
          </a:xfrm>
        </p:grpSpPr>
        <p:sp>
          <p:nvSpPr>
            <p:cNvPr id="110" name="Rectangle 3"/>
            <p:cNvSpPr>
              <a:spLocks noChangeArrowheads="1"/>
            </p:cNvSpPr>
            <p:nvPr/>
          </p:nvSpPr>
          <p:spPr bwMode="auto">
            <a:xfrm>
              <a:off x="1248" y="1104"/>
              <a:ext cx="2880" cy="1632"/>
            </a:xfrm>
            <a:prstGeom prst="rect">
              <a:avLst/>
            </a:prstGeom>
            <a:solidFill>
              <a:srgbClr val="FFFFCC"/>
            </a:solidFill>
            <a:ln w="38100">
              <a:solidFill>
                <a:srgbClr val="000000"/>
              </a:solidFill>
              <a:miter lim="800000"/>
              <a:headEnd/>
              <a:tailEnd/>
            </a:ln>
            <a:effectLst>
              <a:outerShdw dist="107763" dir="8100000" algn="ctr" rotWithShape="0">
                <a:schemeClr val="bg2"/>
              </a:outerShdw>
            </a:effectLst>
          </p:spPr>
          <p:txBody>
            <a:bodyPr anchor="ctr">
              <a:spAutoFit/>
            </a:bodyPr>
            <a:lstStyle/>
            <a:p>
              <a:pPr>
                <a:defRPr/>
              </a:pPr>
              <a:endParaRPr lang="en-AU"/>
            </a:p>
          </p:txBody>
        </p:sp>
        <p:grpSp>
          <p:nvGrpSpPr>
            <p:cNvPr id="111" name="Group 62"/>
            <p:cNvGrpSpPr>
              <a:grpSpLocks/>
            </p:cNvGrpSpPr>
            <p:nvPr/>
          </p:nvGrpSpPr>
          <p:grpSpPr bwMode="auto">
            <a:xfrm>
              <a:off x="1488" y="1680"/>
              <a:ext cx="1104" cy="864"/>
              <a:chOff x="1536" y="2112"/>
              <a:chExt cx="1104" cy="864"/>
            </a:xfrm>
          </p:grpSpPr>
          <p:sp>
            <p:nvSpPr>
              <p:cNvPr id="147" name="AutoShape 16"/>
              <p:cNvSpPr>
                <a:spLocks noChangeArrowheads="1"/>
              </p:cNvSpPr>
              <p:nvPr/>
            </p:nvSpPr>
            <p:spPr bwMode="auto">
              <a:xfrm rot="5400000">
                <a:off x="1920" y="1776"/>
                <a:ext cx="336" cy="1104"/>
              </a:xfrm>
              <a:prstGeom prst="can">
                <a:avLst>
                  <a:gd name="adj" fmla="val 55644"/>
                </a:avLst>
              </a:prstGeom>
              <a:solidFill>
                <a:srgbClr val="99FF33"/>
              </a:solidFill>
              <a:ln w="38100">
                <a:solidFill>
                  <a:srgbClr val="000000"/>
                </a:solidFill>
                <a:round/>
                <a:headEnd/>
                <a:tailEnd/>
              </a:ln>
              <a:effectLst/>
            </p:spPr>
            <p:txBody>
              <a:bodyPr anchor="ctr">
                <a:spAutoFit/>
              </a:bodyPr>
              <a:lstStyle/>
              <a:p>
                <a:pPr>
                  <a:defRPr/>
                </a:pPr>
                <a:endParaRPr lang="en-AU"/>
              </a:p>
            </p:txBody>
          </p:sp>
          <p:sp>
            <p:nvSpPr>
              <p:cNvPr id="148" name="Oval 17"/>
              <p:cNvSpPr>
                <a:spLocks noChangeArrowheads="1"/>
              </p:cNvSpPr>
              <p:nvPr/>
            </p:nvSpPr>
            <p:spPr bwMode="auto">
              <a:xfrm>
                <a:off x="2460" y="2186"/>
                <a:ext cx="144" cy="288"/>
              </a:xfrm>
              <a:prstGeom prst="ellipse">
                <a:avLst/>
              </a:prstGeom>
              <a:solidFill>
                <a:schemeClr val="hlink"/>
              </a:solidFill>
              <a:ln w="38100">
                <a:noFill/>
                <a:round/>
                <a:headEnd/>
                <a:tailEnd/>
              </a:ln>
              <a:effectLst/>
            </p:spPr>
            <p:txBody>
              <a:bodyPr anchor="ctr">
                <a:spAutoFit/>
              </a:bodyPr>
              <a:lstStyle/>
              <a:p>
                <a:pPr>
                  <a:defRPr/>
                </a:pPr>
                <a:endParaRPr lang="en-AU"/>
              </a:p>
            </p:txBody>
          </p:sp>
          <p:grpSp>
            <p:nvGrpSpPr>
              <p:cNvPr id="149" name="Group 22"/>
              <p:cNvGrpSpPr>
                <a:grpSpLocks/>
              </p:cNvGrpSpPr>
              <p:nvPr/>
            </p:nvGrpSpPr>
            <p:grpSpPr bwMode="auto">
              <a:xfrm>
                <a:off x="1680" y="2112"/>
                <a:ext cx="144" cy="384"/>
                <a:chOff x="1680" y="2112"/>
                <a:chExt cx="144" cy="384"/>
              </a:xfrm>
            </p:grpSpPr>
            <p:sp>
              <p:nvSpPr>
                <p:cNvPr id="182" name="Arc 18"/>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83" name="Arc 2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0" name="Group 23"/>
              <p:cNvGrpSpPr>
                <a:grpSpLocks/>
              </p:cNvGrpSpPr>
              <p:nvPr/>
            </p:nvGrpSpPr>
            <p:grpSpPr bwMode="auto">
              <a:xfrm>
                <a:off x="1776" y="2112"/>
                <a:ext cx="144" cy="384"/>
                <a:chOff x="1680" y="2112"/>
                <a:chExt cx="144" cy="384"/>
              </a:xfrm>
            </p:grpSpPr>
            <p:sp>
              <p:nvSpPr>
                <p:cNvPr id="180" name="Arc 24"/>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81" name="Arc 25"/>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1" name="Group 26"/>
              <p:cNvGrpSpPr>
                <a:grpSpLocks/>
              </p:cNvGrpSpPr>
              <p:nvPr/>
            </p:nvGrpSpPr>
            <p:grpSpPr bwMode="auto">
              <a:xfrm>
                <a:off x="1872" y="2112"/>
                <a:ext cx="144" cy="384"/>
                <a:chOff x="1680" y="2112"/>
                <a:chExt cx="144" cy="384"/>
              </a:xfrm>
            </p:grpSpPr>
            <p:sp>
              <p:nvSpPr>
                <p:cNvPr id="178" name="Arc 27"/>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9" name="Arc 28"/>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2" name="Group 29"/>
              <p:cNvGrpSpPr>
                <a:grpSpLocks/>
              </p:cNvGrpSpPr>
              <p:nvPr/>
            </p:nvGrpSpPr>
            <p:grpSpPr bwMode="auto">
              <a:xfrm>
                <a:off x="1968" y="2112"/>
                <a:ext cx="144" cy="384"/>
                <a:chOff x="1680" y="2112"/>
                <a:chExt cx="144" cy="384"/>
              </a:xfrm>
            </p:grpSpPr>
            <p:sp>
              <p:nvSpPr>
                <p:cNvPr id="176" name="Arc 30"/>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7" name="Arc 31"/>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3" name="Group 32"/>
              <p:cNvGrpSpPr>
                <a:grpSpLocks/>
              </p:cNvGrpSpPr>
              <p:nvPr/>
            </p:nvGrpSpPr>
            <p:grpSpPr bwMode="auto">
              <a:xfrm>
                <a:off x="2064" y="2112"/>
                <a:ext cx="144" cy="384"/>
                <a:chOff x="1680" y="2112"/>
                <a:chExt cx="144" cy="384"/>
              </a:xfrm>
            </p:grpSpPr>
            <p:sp>
              <p:nvSpPr>
                <p:cNvPr id="174" name="Arc 33"/>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5" name="Arc 34"/>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4" name="Group 35"/>
              <p:cNvGrpSpPr>
                <a:grpSpLocks/>
              </p:cNvGrpSpPr>
              <p:nvPr/>
            </p:nvGrpSpPr>
            <p:grpSpPr bwMode="auto">
              <a:xfrm>
                <a:off x="2160" y="2112"/>
                <a:ext cx="144" cy="384"/>
                <a:chOff x="1680" y="2112"/>
                <a:chExt cx="144" cy="384"/>
              </a:xfrm>
            </p:grpSpPr>
            <p:sp>
              <p:nvSpPr>
                <p:cNvPr id="172" name="Arc 36"/>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3" name="Arc 37"/>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55" name="Group 38"/>
              <p:cNvGrpSpPr>
                <a:grpSpLocks/>
              </p:cNvGrpSpPr>
              <p:nvPr/>
            </p:nvGrpSpPr>
            <p:grpSpPr bwMode="auto">
              <a:xfrm>
                <a:off x="2256" y="2112"/>
                <a:ext cx="144" cy="384"/>
                <a:chOff x="1680" y="2112"/>
                <a:chExt cx="144" cy="384"/>
              </a:xfrm>
            </p:grpSpPr>
            <p:sp>
              <p:nvSpPr>
                <p:cNvPr id="170" name="Arc 39"/>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71" name="Arc 4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sp>
            <p:nvSpPr>
              <p:cNvPr id="156" name="Line 41"/>
              <p:cNvSpPr>
                <a:spLocks noChangeShapeType="1"/>
              </p:cNvSpPr>
              <p:nvPr/>
            </p:nvSpPr>
            <p:spPr bwMode="auto">
              <a:xfrm>
                <a:off x="2400" y="2496"/>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57" name="Line 42"/>
              <p:cNvSpPr>
                <a:spLocks noChangeShapeType="1"/>
              </p:cNvSpPr>
              <p:nvPr/>
            </p:nvSpPr>
            <p:spPr bwMode="auto">
              <a:xfrm>
                <a:off x="1680" y="2496"/>
                <a:ext cx="0" cy="432"/>
              </a:xfrm>
              <a:prstGeom prst="line">
                <a:avLst/>
              </a:prstGeom>
              <a:noFill/>
              <a:ln w="38100">
                <a:solidFill>
                  <a:srgbClr val="000000"/>
                </a:solidFill>
                <a:round/>
                <a:headEnd/>
                <a:tailEnd/>
              </a:ln>
              <a:effectLst/>
            </p:spPr>
            <p:txBody>
              <a:bodyPr>
                <a:spAutoFit/>
              </a:bodyPr>
              <a:lstStyle/>
              <a:p>
                <a:pPr>
                  <a:defRPr/>
                </a:pPr>
                <a:endParaRPr lang="en-AU"/>
              </a:p>
            </p:txBody>
          </p:sp>
          <p:grpSp>
            <p:nvGrpSpPr>
              <p:cNvPr id="158" name="Group 61"/>
              <p:cNvGrpSpPr>
                <a:grpSpLocks/>
              </p:cNvGrpSpPr>
              <p:nvPr/>
            </p:nvGrpSpPr>
            <p:grpSpPr bwMode="auto">
              <a:xfrm>
                <a:off x="1909" y="2832"/>
                <a:ext cx="347" cy="144"/>
                <a:chOff x="1909" y="2832"/>
                <a:chExt cx="347" cy="144"/>
              </a:xfrm>
            </p:grpSpPr>
            <p:sp>
              <p:nvSpPr>
                <p:cNvPr id="161" name="Line 45"/>
                <p:cNvSpPr>
                  <a:spLocks noChangeShapeType="1"/>
                </p:cNvSpPr>
                <p:nvPr/>
              </p:nvSpPr>
              <p:spPr bwMode="auto">
                <a:xfrm flipV="1">
                  <a:off x="1968"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2" name="Line 46"/>
                <p:cNvSpPr>
                  <a:spLocks noChangeShapeType="1"/>
                </p:cNvSpPr>
                <p:nvPr/>
              </p:nvSpPr>
              <p:spPr bwMode="auto">
                <a:xfrm flipV="1">
                  <a:off x="2041"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3" name="Line 47"/>
                <p:cNvSpPr>
                  <a:spLocks noChangeShapeType="1"/>
                </p:cNvSpPr>
                <p:nvPr/>
              </p:nvSpPr>
              <p:spPr bwMode="auto">
                <a:xfrm flipV="1">
                  <a:off x="2121"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4" name="Line 48"/>
                <p:cNvSpPr>
                  <a:spLocks noChangeShapeType="1"/>
                </p:cNvSpPr>
                <p:nvPr/>
              </p:nvSpPr>
              <p:spPr bwMode="auto">
                <a:xfrm flipV="1">
                  <a:off x="2206" y="2832"/>
                  <a:ext cx="0" cy="144"/>
                </a:xfrm>
                <a:prstGeom prst="line">
                  <a:avLst/>
                </a:prstGeom>
                <a:noFill/>
                <a:ln w="38100">
                  <a:solidFill>
                    <a:srgbClr val="000000"/>
                  </a:solidFill>
                  <a:round/>
                  <a:headEnd/>
                  <a:tailEnd/>
                </a:ln>
                <a:effectLst/>
              </p:spPr>
              <p:txBody>
                <a:bodyPr>
                  <a:spAutoFit/>
                </a:bodyPr>
                <a:lstStyle/>
                <a:p>
                  <a:pPr>
                    <a:defRPr/>
                  </a:pPr>
                  <a:endParaRPr lang="en-AU"/>
                </a:p>
              </p:txBody>
            </p:sp>
            <p:sp>
              <p:nvSpPr>
                <p:cNvPr id="165" name="Line 51"/>
                <p:cNvSpPr>
                  <a:spLocks noChangeShapeType="1"/>
                </p:cNvSpPr>
                <p:nvPr/>
              </p:nvSpPr>
              <p:spPr bwMode="auto">
                <a:xfrm>
                  <a:off x="1968" y="2832"/>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6" name="Line 52"/>
                <p:cNvSpPr>
                  <a:spLocks noChangeShapeType="1"/>
                </p:cNvSpPr>
                <p:nvPr/>
              </p:nvSpPr>
              <p:spPr bwMode="auto">
                <a:xfrm>
                  <a:off x="2208" y="2832"/>
                  <a:ext cx="48" cy="96"/>
                </a:xfrm>
                <a:prstGeom prst="line">
                  <a:avLst/>
                </a:prstGeom>
                <a:noFill/>
                <a:ln w="38100">
                  <a:solidFill>
                    <a:srgbClr val="000000"/>
                  </a:solidFill>
                  <a:round/>
                  <a:headEnd/>
                  <a:tailEnd/>
                </a:ln>
                <a:effectLst/>
              </p:spPr>
              <p:txBody>
                <a:bodyPr>
                  <a:spAutoFit/>
                </a:bodyPr>
                <a:lstStyle/>
                <a:p>
                  <a:pPr>
                    <a:defRPr/>
                  </a:pPr>
                  <a:endParaRPr lang="en-AU"/>
                </a:p>
              </p:txBody>
            </p:sp>
            <p:sp>
              <p:nvSpPr>
                <p:cNvPr id="167" name="Line 53"/>
                <p:cNvSpPr>
                  <a:spLocks noChangeShapeType="1"/>
                </p:cNvSpPr>
                <p:nvPr/>
              </p:nvSpPr>
              <p:spPr bwMode="auto">
                <a:xfrm>
                  <a:off x="2056" y="2846"/>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8" name="Line 55"/>
                <p:cNvSpPr>
                  <a:spLocks noChangeShapeType="1"/>
                </p:cNvSpPr>
                <p:nvPr/>
              </p:nvSpPr>
              <p:spPr bwMode="auto">
                <a:xfrm>
                  <a:off x="2123" y="2843"/>
                  <a:ext cx="62" cy="119"/>
                </a:xfrm>
                <a:prstGeom prst="line">
                  <a:avLst/>
                </a:prstGeom>
                <a:noFill/>
                <a:ln w="38100">
                  <a:solidFill>
                    <a:srgbClr val="000000"/>
                  </a:solidFill>
                  <a:round/>
                  <a:headEnd/>
                  <a:tailEnd/>
                </a:ln>
                <a:effectLst/>
              </p:spPr>
              <p:txBody>
                <a:bodyPr>
                  <a:spAutoFit/>
                </a:bodyPr>
                <a:lstStyle/>
                <a:p>
                  <a:pPr>
                    <a:defRPr/>
                  </a:pPr>
                  <a:endParaRPr lang="en-AU"/>
                </a:p>
              </p:txBody>
            </p:sp>
            <p:sp>
              <p:nvSpPr>
                <p:cNvPr id="169" name="Line 56"/>
                <p:cNvSpPr>
                  <a:spLocks noChangeShapeType="1"/>
                </p:cNvSpPr>
                <p:nvPr/>
              </p:nvSpPr>
              <p:spPr bwMode="auto">
                <a:xfrm>
                  <a:off x="1909" y="2914"/>
                  <a:ext cx="48" cy="48"/>
                </a:xfrm>
                <a:prstGeom prst="line">
                  <a:avLst/>
                </a:prstGeom>
                <a:noFill/>
                <a:ln w="38100">
                  <a:solidFill>
                    <a:srgbClr val="000000"/>
                  </a:solidFill>
                  <a:round/>
                  <a:headEnd/>
                  <a:tailEnd/>
                </a:ln>
                <a:effectLst/>
              </p:spPr>
              <p:txBody>
                <a:bodyPr>
                  <a:spAutoFit/>
                </a:bodyPr>
                <a:lstStyle/>
                <a:p>
                  <a:pPr>
                    <a:defRPr/>
                  </a:pPr>
                  <a:endParaRPr lang="en-AU"/>
                </a:p>
              </p:txBody>
            </p:sp>
          </p:grpSp>
          <p:sp>
            <p:nvSpPr>
              <p:cNvPr id="159" name="Line 58"/>
              <p:cNvSpPr>
                <a:spLocks noChangeShapeType="1"/>
              </p:cNvSpPr>
              <p:nvPr/>
            </p:nvSpPr>
            <p:spPr bwMode="auto">
              <a:xfrm>
                <a:off x="1680" y="2928"/>
                <a:ext cx="240" cy="0"/>
              </a:xfrm>
              <a:prstGeom prst="line">
                <a:avLst/>
              </a:prstGeom>
              <a:noFill/>
              <a:ln w="38100">
                <a:solidFill>
                  <a:srgbClr val="000000"/>
                </a:solidFill>
                <a:round/>
                <a:headEnd/>
                <a:tailEnd/>
              </a:ln>
              <a:effectLst/>
            </p:spPr>
            <p:txBody>
              <a:bodyPr>
                <a:spAutoFit/>
              </a:bodyPr>
              <a:lstStyle/>
              <a:p>
                <a:pPr>
                  <a:defRPr/>
                </a:pPr>
                <a:endParaRPr lang="en-AU"/>
              </a:p>
            </p:txBody>
          </p:sp>
          <p:sp>
            <p:nvSpPr>
              <p:cNvPr id="160" name="Line 59"/>
              <p:cNvSpPr>
                <a:spLocks noChangeShapeType="1"/>
              </p:cNvSpPr>
              <p:nvPr/>
            </p:nvSpPr>
            <p:spPr bwMode="auto">
              <a:xfrm>
                <a:off x="2256" y="2928"/>
                <a:ext cx="144" cy="0"/>
              </a:xfrm>
              <a:prstGeom prst="line">
                <a:avLst/>
              </a:prstGeom>
              <a:noFill/>
              <a:ln w="38100">
                <a:solidFill>
                  <a:srgbClr val="000000"/>
                </a:solidFill>
                <a:round/>
                <a:headEnd/>
                <a:tailEnd/>
              </a:ln>
              <a:effectLst/>
            </p:spPr>
            <p:txBody>
              <a:bodyPr>
                <a:spAutoFit/>
              </a:bodyPr>
              <a:lstStyle/>
              <a:p>
                <a:pPr>
                  <a:defRPr/>
                </a:pPr>
                <a:endParaRPr lang="en-AU"/>
              </a:p>
            </p:txBody>
          </p:sp>
        </p:grpSp>
        <p:sp>
          <p:nvSpPr>
            <p:cNvPr id="112" name="AutoShape 64"/>
            <p:cNvSpPr>
              <a:spLocks noChangeArrowheads="1"/>
            </p:cNvSpPr>
            <p:nvPr/>
          </p:nvSpPr>
          <p:spPr bwMode="auto">
            <a:xfrm rot="5400000">
              <a:off x="3168" y="1344"/>
              <a:ext cx="336" cy="1104"/>
            </a:xfrm>
            <a:prstGeom prst="can">
              <a:avLst>
                <a:gd name="adj" fmla="val 55644"/>
              </a:avLst>
            </a:prstGeom>
            <a:solidFill>
              <a:srgbClr val="99FF33"/>
            </a:solidFill>
            <a:ln w="38100">
              <a:solidFill>
                <a:srgbClr val="000000"/>
              </a:solidFill>
              <a:round/>
              <a:headEnd/>
              <a:tailEnd/>
            </a:ln>
            <a:effectLst/>
          </p:spPr>
          <p:txBody>
            <a:bodyPr anchor="ctr">
              <a:spAutoFit/>
            </a:bodyPr>
            <a:lstStyle/>
            <a:p>
              <a:pPr>
                <a:defRPr/>
              </a:pPr>
              <a:endParaRPr lang="en-AU"/>
            </a:p>
          </p:txBody>
        </p:sp>
        <p:grpSp>
          <p:nvGrpSpPr>
            <p:cNvPr id="113" name="Group 66"/>
            <p:cNvGrpSpPr>
              <a:grpSpLocks/>
            </p:cNvGrpSpPr>
            <p:nvPr/>
          </p:nvGrpSpPr>
          <p:grpSpPr bwMode="auto">
            <a:xfrm>
              <a:off x="2928" y="1680"/>
              <a:ext cx="144" cy="384"/>
              <a:chOff x="1680" y="2112"/>
              <a:chExt cx="144" cy="384"/>
            </a:xfrm>
          </p:grpSpPr>
          <p:sp>
            <p:nvSpPr>
              <p:cNvPr id="145" name="Arc 67"/>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6" name="Arc 68"/>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4" name="Group 69"/>
            <p:cNvGrpSpPr>
              <a:grpSpLocks/>
            </p:cNvGrpSpPr>
            <p:nvPr/>
          </p:nvGrpSpPr>
          <p:grpSpPr bwMode="auto">
            <a:xfrm>
              <a:off x="3024" y="1680"/>
              <a:ext cx="144" cy="384"/>
              <a:chOff x="1680" y="2112"/>
              <a:chExt cx="144" cy="384"/>
            </a:xfrm>
          </p:grpSpPr>
          <p:sp>
            <p:nvSpPr>
              <p:cNvPr id="143" name="Arc 70"/>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4" name="Arc 71"/>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5" name="Group 72"/>
            <p:cNvGrpSpPr>
              <a:grpSpLocks/>
            </p:cNvGrpSpPr>
            <p:nvPr/>
          </p:nvGrpSpPr>
          <p:grpSpPr bwMode="auto">
            <a:xfrm>
              <a:off x="3120" y="1680"/>
              <a:ext cx="144" cy="384"/>
              <a:chOff x="1680" y="2112"/>
              <a:chExt cx="144" cy="384"/>
            </a:xfrm>
          </p:grpSpPr>
          <p:sp>
            <p:nvSpPr>
              <p:cNvPr id="141" name="Arc 73"/>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2" name="Arc 74"/>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6" name="Group 75"/>
            <p:cNvGrpSpPr>
              <a:grpSpLocks/>
            </p:cNvGrpSpPr>
            <p:nvPr/>
          </p:nvGrpSpPr>
          <p:grpSpPr bwMode="auto">
            <a:xfrm>
              <a:off x="3216" y="1680"/>
              <a:ext cx="144" cy="384"/>
              <a:chOff x="1680" y="2112"/>
              <a:chExt cx="144" cy="384"/>
            </a:xfrm>
          </p:grpSpPr>
          <p:sp>
            <p:nvSpPr>
              <p:cNvPr id="139" name="Arc 76"/>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40" name="Arc 77"/>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7" name="Group 78"/>
            <p:cNvGrpSpPr>
              <a:grpSpLocks/>
            </p:cNvGrpSpPr>
            <p:nvPr/>
          </p:nvGrpSpPr>
          <p:grpSpPr bwMode="auto">
            <a:xfrm>
              <a:off x="3312" y="1680"/>
              <a:ext cx="144" cy="384"/>
              <a:chOff x="1680" y="2112"/>
              <a:chExt cx="144" cy="384"/>
            </a:xfrm>
          </p:grpSpPr>
          <p:sp>
            <p:nvSpPr>
              <p:cNvPr id="137" name="Arc 79"/>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8" name="Arc 80"/>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8" name="Group 81"/>
            <p:cNvGrpSpPr>
              <a:grpSpLocks/>
            </p:cNvGrpSpPr>
            <p:nvPr/>
          </p:nvGrpSpPr>
          <p:grpSpPr bwMode="auto">
            <a:xfrm>
              <a:off x="3408" y="1680"/>
              <a:ext cx="144" cy="384"/>
              <a:chOff x="1680" y="2112"/>
              <a:chExt cx="144" cy="384"/>
            </a:xfrm>
          </p:grpSpPr>
          <p:sp>
            <p:nvSpPr>
              <p:cNvPr id="135" name="Arc 82"/>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6" name="Arc 83"/>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grpSp>
          <p:nvGrpSpPr>
            <p:cNvPr id="119" name="Group 84"/>
            <p:cNvGrpSpPr>
              <a:grpSpLocks/>
            </p:cNvGrpSpPr>
            <p:nvPr/>
          </p:nvGrpSpPr>
          <p:grpSpPr bwMode="auto">
            <a:xfrm>
              <a:off x="3504" y="1680"/>
              <a:ext cx="144" cy="384"/>
              <a:chOff x="1680" y="2112"/>
              <a:chExt cx="144" cy="384"/>
            </a:xfrm>
          </p:grpSpPr>
          <p:sp>
            <p:nvSpPr>
              <p:cNvPr id="133" name="Arc 85"/>
              <p:cNvSpPr>
                <a:spLocks/>
              </p:cNvSpPr>
              <p:nvPr/>
            </p:nvSpPr>
            <p:spPr bwMode="auto">
              <a:xfrm flipH="1">
                <a:off x="1680" y="2112"/>
                <a:ext cx="144" cy="384"/>
              </a:xfrm>
              <a:custGeom>
                <a:avLst/>
                <a:gdLst>
                  <a:gd name="G0" fmla="+- 0 0 0"/>
                  <a:gd name="G1" fmla="+- 20219 0 0"/>
                  <a:gd name="G2" fmla="+- 21600 0 0"/>
                  <a:gd name="T0" fmla="*/ 7599 w 21600"/>
                  <a:gd name="T1" fmla="*/ 0 h 20219"/>
                  <a:gd name="T2" fmla="*/ 21600 w 21600"/>
                  <a:gd name="T3" fmla="*/ 20219 h 20219"/>
                  <a:gd name="T4" fmla="*/ 0 w 21600"/>
                  <a:gd name="T5" fmla="*/ 20219 h 20219"/>
                </a:gdLst>
                <a:ahLst/>
                <a:cxnLst>
                  <a:cxn ang="0">
                    <a:pos x="T0" y="T1"/>
                  </a:cxn>
                  <a:cxn ang="0">
                    <a:pos x="T2" y="T3"/>
                  </a:cxn>
                  <a:cxn ang="0">
                    <a:pos x="T4" y="T5"/>
                  </a:cxn>
                </a:cxnLst>
                <a:rect l="0" t="0" r="r" b="b"/>
                <a:pathLst>
                  <a:path w="21600" h="20219" fill="none" extrusionOk="0">
                    <a:moveTo>
                      <a:pt x="7599" y="-1"/>
                    </a:moveTo>
                    <a:cubicBezTo>
                      <a:pt x="16021" y="3165"/>
                      <a:pt x="21600" y="11220"/>
                      <a:pt x="21600" y="20219"/>
                    </a:cubicBezTo>
                  </a:path>
                  <a:path w="21600" h="20219" stroke="0" extrusionOk="0">
                    <a:moveTo>
                      <a:pt x="7599" y="-1"/>
                    </a:moveTo>
                    <a:cubicBezTo>
                      <a:pt x="16021" y="3165"/>
                      <a:pt x="21600" y="11220"/>
                      <a:pt x="21600" y="20219"/>
                    </a:cubicBezTo>
                    <a:lnTo>
                      <a:pt x="0" y="20219"/>
                    </a:lnTo>
                    <a:close/>
                  </a:path>
                </a:pathLst>
              </a:custGeom>
              <a:noFill/>
              <a:ln w="38100">
                <a:solidFill>
                  <a:srgbClr val="000000"/>
                </a:solidFill>
                <a:round/>
                <a:headEnd/>
                <a:tailEnd/>
              </a:ln>
              <a:effectLst/>
            </p:spPr>
            <p:txBody>
              <a:bodyPr anchor="ctr">
                <a:spAutoFit/>
              </a:bodyPr>
              <a:lstStyle/>
              <a:p>
                <a:pPr>
                  <a:defRPr/>
                </a:pPr>
                <a:endParaRPr lang="en-AU"/>
              </a:p>
            </p:txBody>
          </p:sp>
          <p:sp>
            <p:nvSpPr>
              <p:cNvPr id="134" name="Arc 86"/>
              <p:cNvSpPr>
                <a:spLocks/>
              </p:cNvSpPr>
              <p:nvPr/>
            </p:nvSpPr>
            <p:spPr bwMode="auto">
              <a:xfrm>
                <a:off x="1776" y="2112"/>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00"/>
                </a:solidFill>
                <a:round/>
                <a:headEnd/>
                <a:tailEnd/>
              </a:ln>
              <a:effectLst/>
            </p:spPr>
            <p:txBody>
              <a:bodyPr wrap="none" anchor="ctr">
                <a:spAutoFit/>
              </a:bodyPr>
              <a:lstStyle/>
              <a:p>
                <a:pPr>
                  <a:defRPr/>
                </a:pPr>
                <a:endParaRPr lang="en-AU"/>
              </a:p>
            </p:txBody>
          </p:sp>
        </p:grpSp>
        <p:sp>
          <p:nvSpPr>
            <p:cNvPr id="120" name="Line 87"/>
            <p:cNvSpPr>
              <a:spLocks noChangeShapeType="1"/>
            </p:cNvSpPr>
            <p:nvPr/>
          </p:nvSpPr>
          <p:spPr bwMode="auto">
            <a:xfrm>
              <a:off x="3648" y="2064"/>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21" name="Line 88"/>
            <p:cNvSpPr>
              <a:spLocks noChangeShapeType="1"/>
            </p:cNvSpPr>
            <p:nvPr/>
          </p:nvSpPr>
          <p:spPr bwMode="auto">
            <a:xfrm>
              <a:off x="2928" y="2064"/>
              <a:ext cx="0" cy="432"/>
            </a:xfrm>
            <a:prstGeom prst="line">
              <a:avLst/>
            </a:prstGeom>
            <a:noFill/>
            <a:ln w="38100">
              <a:solidFill>
                <a:srgbClr val="000000"/>
              </a:solidFill>
              <a:round/>
              <a:headEnd/>
              <a:tailEnd/>
            </a:ln>
            <a:effectLst/>
          </p:spPr>
          <p:txBody>
            <a:bodyPr>
              <a:spAutoFit/>
            </a:bodyPr>
            <a:lstStyle/>
            <a:p>
              <a:pPr>
                <a:defRPr/>
              </a:pPr>
              <a:endParaRPr lang="en-AU"/>
            </a:p>
          </p:txBody>
        </p:sp>
        <p:sp>
          <p:nvSpPr>
            <p:cNvPr id="122" name="Line 99"/>
            <p:cNvSpPr>
              <a:spLocks noChangeShapeType="1"/>
            </p:cNvSpPr>
            <p:nvPr/>
          </p:nvSpPr>
          <p:spPr bwMode="auto">
            <a:xfrm>
              <a:off x="2928" y="2496"/>
              <a:ext cx="144" cy="0"/>
            </a:xfrm>
            <a:prstGeom prst="line">
              <a:avLst/>
            </a:prstGeom>
            <a:noFill/>
            <a:ln w="38100">
              <a:solidFill>
                <a:srgbClr val="000000"/>
              </a:solidFill>
              <a:round/>
              <a:headEnd/>
              <a:tailEnd/>
            </a:ln>
            <a:effectLst/>
          </p:spPr>
          <p:txBody>
            <a:bodyPr>
              <a:spAutoFit/>
            </a:bodyPr>
            <a:lstStyle/>
            <a:p>
              <a:pPr>
                <a:defRPr/>
              </a:pPr>
              <a:endParaRPr lang="en-AU"/>
            </a:p>
          </p:txBody>
        </p:sp>
        <p:sp>
          <p:nvSpPr>
            <p:cNvPr id="123" name="Line 100"/>
            <p:cNvSpPr>
              <a:spLocks noChangeShapeType="1"/>
            </p:cNvSpPr>
            <p:nvPr/>
          </p:nvSpPr>
          <p:spPr bwMode="auto">
            <a:xfrm>
              <a:off x="3504" y="2496"/>
              <a:ext cx="144" cy="0"/>
            </a:xfrm>
            <a:prstGeom prst="line">
              <a:avLst/>
            </a:prstGeom>
            <a:noFill/>
            <a:ln w="38100">
              <a:solidFill>
                <a:srgbClr val="000000"/>
              </a:solidFill>
              <a:round/>
              <a:headEnd/>
              <a:tailEnd/>
            </a:ln>
            <a:effectLst/>
          </p:spPr>
          <p:txBody>
            <a:bodyPr>
              <a:spAutoFit/>
            </a:bodyPr>
            <a:lstStyle/>
            <a:p>
              <a:pPr>
                <a:defRPr/>
              </a:pPr>
              <a:endParaRPr lang="en-AU"/>
            </a:p>
          </p:txBody>
        </p:sp>
        <p:sp>
          <p:nvSpPr>
            <p:cNvPr id="124" name="Line 101"/>
            <p:cNvSpPr>
              <a:spLocks noChangeShapeType="1"/>
            </p:cNvSpPr>
            <p:nvPr/>
          </p:nvSpPr>
          <p:spPr bwMode="auto">
            <a:xfrm>
              <a:off x="3409" y="2383"/>
              <a:ext cx="0" cy="240"/>
            </a:xfrm>
            <a:prstGeom prst="line">
              <a:avLst/>
            </a:prstGeom>
            <a:noFill/>
            <a:ln w="38100">
              <a:solidFill>
                <a:srgbClr val="000000"/>
              </a:solidFill>
              <a:round/>
              <a:headEnd/>
              <a:tailEnd/>
            </a:ln>
            <a:effectLst/>
          </p:spPr>
          <p:txBody>
            <a:bodyPr>
              <a:spAutoFit/>
            </a:bodyPr>
            <a:lstStyle/>
            <a:p>
              <a:pPr>
                <a:defRPr/>
              </a:pPr>
              <a:endParaRPr lang="en-AU"/>
            </a:p>
          </p:txBody>
        </p:sp>
        <p:sp>
          <p:nvSpPr>
            <p:cNvPr id="125" name="Rectangle 102"/>
            <p:cNvSpPr>
              <a:spLocks noChangeArrowheads="1"/>
            </p:cNvSpPr>
            <p:nvPr/>
          </p:nvSpPr>
          <p:spPr bwMode="auto">
            <a:xfrm>
              <a:off x="3456" y="2451"/>
              <a:ext cx="48" cy="96"/>
            </a:xfrm>
            <a:prstGeom prst="rect">
              <a:avLst/>
            </a:prstGeom>
            <a:solidFill>
              <a:srgbClr val="000000"/>
            </a:solidFill>
            <a:ln w="38100">
              <a:noFill/>
              <a:miter lim="800000"/>
              <a:headEnd/>
              <a:tailEnd/>
            </a:ln>
            <a:effectLst/>
          </p:spPr>
          <p:txBody>
            <a:bodyPr anchor="ctr">
              <a:spAutoFit/>
            </a:bodyPr>
            <a:lstStyle/>
            <a:p>
              <a:pPr>
                <a:defRPr/>
              </a:pPr>
              <a:endParaRPr lang="en-AU"/>
            </a:p>
          </p:txBody>
        </p:sp>
        <p:sp>
          <p:nvSpPr>
            <p:cNvPr id="126" name="Line 104"/>
            <p:cNvSpPr>
              <a:spLocks noChangeShapeType="1"/>
            </p:cNvSpPr>
            <p:nvPr/>
          </p:nvSpPr>
          <p:spPr bwMode="auto">
            <a:xfrm>
              <a:off x="3216" y="2496"/>
              <a:ext cx="192" cy="0"/>
            </a:xfrm>
            <a:prstGeom prst="line">
              <a:avLst/>
            </a:prstGeom>
            <a:noFill/>
            <a:ln w="38100">
              <a:solidFill>
                <a:srgbClr val="000000"/>
              </a:solidFill>
              <a:round/>
              <a:headEnd/>
              <a:tailEnd/>
            </a:ln>
            <a:effectLst/>
          </p:spPr>
          <p:txBody>
            <a:bodyPr>
              <a:spAutoFit/>
            </a:bodyPr>
            <a:lstStyle/>
            <a:p>
              <a:pPr>
                <a:defRPr/>
              </a:pPr>
              <a:endParaRPr lang="en-AU"/>
            </a:p>
          </p:txBody>
        </p:sp>
        <p:sp>
          <p:nvSpPr>
            <p:cNvPr id="127" name="Oval 65"/>
            <p:cNvSpPr>
              <a:spLocks noChangeArrowheads="1"/>
            </p:cNvSpPr>
            <p:nvPr/>
          </p:nvSpPr>
          <p:spPr bwMode="auto">
            <a:xfrm>
              <a:off x="3708" y="1754"/>
              <a:ext cx="144" cy="288"/>
            </a:xfrm>
            <a:prstGeom prst="ellipse">
              <a:avLst/>
            </a:prstGeom>
            <a:solidFill>
              <a:schemeClr val="hlink"/>
            </a:solidFill>
            <a:ln w="38100">
              <a:noFill/>
              <a:round/>
              <a:headEnd/>
              <a:tailEnd/>
            </a:ln>
            <a:effectLst/>
          </p:spPr>
          <p:txBody>
            <a:bodyPr anchor="ctr">
              <a:spAutoFit/>
            </a:bodyPr>
            <a:lstStyle/>
            <a:p>
              <a:pPr>
                <a:defRPr/>
              </a:pPr>
              <a:endParaRPr lang="en-AU"/>
            </a:p>
          </p:txBody>
        </p:sp>
        <p:sp>
          <p:nvSpPr>
            <p:cNvPr id="128" name="Text Box 182"/>
            <p:cNvSpPr txBox="1">
              <a:spLocks noChangeArrowheads="1"/>
            </p:cNvSpPr>
            <p:nvPr/>
          </p:nvSpPr>
          <p:spPr bwMode="auto">
            <a:xfrm>
              <a:off x="1920" y="2254"/>
              <a:ext cx="240" cy="187"/>
            </a:xfrm>
            <a:prstGeom prst="rect">
              <a:avLst/>
            </a:prstGeom>
            <a:noFill/>
            <a:ln w="38100">
              <a:noFill/>
              <a:miter lim="800000"/>
              <a:headEnd/>
              <a:tailEnd/>
            </a:ln>
          </p:spPr>
          <p:txBody>
            <a:bodyPr>
              <a:spAutoFit/>
            </a:bodyPr>
            <a:lstStyle/>
            <a:p>
              <a:pPr algn="l"/>
              <a:r>
                <a:rPr lang="en-US" sz="2800" b="1" i="1" dirty="0">
                  <a:solidFill>
                    <a:srgbClr val="000000"/>
                  </a:solidFill>
                  <a:effectLst/>
                </a:rPr>
                <a:t>R</a:t>
              </a:r>
            </a:p>
          </p:txBody>
        </p:sp>
        <p:grpSp>
          <p:nvGrpSpPr>
            <p:cNvPr id="129" name="Group 189"/>
            <p:cNvGrpSpPr>
              <a:grpSpLocks/>
            </p:cNvGrpSpPr>
            <p:nvPr/>
          </p:nvGrpSpPr>
          <p:grpSpPr bwMode="auto">
            <a:xfrm>
              <a:off x="3043" y="2327"/>
              <a:ext cx="192" cy="181"/>
              <a:chOff x="3600" y="3504"/>
              <a:chExt cx="192" cy="181"/>
            </a:xfrm>
          </p:grpSpPr>
          <p:sp>
            <p:nvSpPr>
              <p:cNvPr id="130" name="Line 190"/>
              <p:cNvSpPr>
                <a:spLocks noChangeShapeType="1"/>
              </p:cNvSpPr>
              <p:nvPr/>
            </p:nvSpPr>
            <p:spPr bwMode="auto">
              <a:xfrm flipV="1">
                <a:off x="3612" y="3504"/>
                <a:ext cx="144" cy="144"/>
              </a:xfrm>
              <a:prstGeom prst="line">
                <a:avLst/>
              </a:prstGeom>
              <a:noFill/>
              <a:ln w="38100">
                <a:solidFill>
                  <a:srgbClr val="000000"/>
                </a:solidFill>
                <a:round/>
                <a:headEnd/>
                <a:tailEnd/>
              </a:ln>
              <a:effectLst/>
            </p:spPr>
            <p:txBody>
              <a:bodyPr>
                <a:spAutoFit/>
              </a:bodyPr>
              <a:lstStyle/>
              <a:p>
                <a:pPr>
                  <a:defRPr/>
                </a:pPr>
                <a:endParaRPr lang="en-AU"/>
              </a:p>
            </p:txBody>
          </p:sp>
          <p:sp>
            <p:nvSpPr>
              <p:cNvPr id="131" name="Oval 191"/>
              <p:cNvSpPr>
                <a:spLocks noChangeArrowheads="1"/>
              </p:cNvSpPr>
              <p:nvPr/>
            </p:nvSpPr>
            <p:spPr bwMode="auto">
              <a:xfrm>
                <a:off x="3744" y="3637"/>
                <a:ext cx="48" cy="48"/>
              </a:xfrm>
              <a:prstGeom prst="ellipse">
                <a:avLst/>
              </a:prstGeom>
              <a:solidFill>
                <a:srgbClr val="000000"/>
              </a:solidFill>
              <a:ln w="38100">
                <a:solidFill>
                  <a:srgbClr val="000000"/>
                </a:solidFill>
                <a:round/>
                <a:headEnd/>
                <a:tailEnd/>
              </a:ln>
              <a:effectLst/>
            </p:spPr>
            <p:txBody>
              <a:bodyPr wrap="none" anchor="ctr">
                <a:spAutoFit/>
              </a:bodyPr>
              <a:lstStyle/>
              <a:p>
                <a:pPr>
                  <a:defRPr/>
                </a:pPr>
                <a:endParaRPr lang="en-AU"/>
              </a:p>
            </p:txBody>
          </p:sp>
          <p:sp>
            <p:nvSpPr>
              <p:cNvPr id="132" name="Oval 192"/>
              <p:cNvSpPr>
                <a:spLocks noChangeArrowheads="1"/>
              </p:cNvSpPr>
              <p:nvPr/>
            </p:nvSpPr>
            <p:spPr bwMode="auto">
              <a:xfrm>
                <a:off x="3600" y="3637"/>
                <a:ext cx="48" cy="48"/>
              </a:xfrm>
              <a:prstGeom prst="ellipse">
                <a:avLst/>
              </a:prstGeom>
              <a:solidFill>
                <a:srgbClr val="000000"/>
              </a:solidFill>
              <a:ln w="38100">
                <a:solidFill>
                  <a:srgbClr val="000000"/>
                </a:solidFill>
                <a:round/>
                <a:headEnd/>
                <a:tailEnd/>
              </a:ln>
              <a:effectLst/>
            </p:spPr>
            <p:txBody>
              <a:bodyPr wrap="none" anchor="ctr">
                <a:spAutoFit/>
              </a:bodyPr>
              <a:lstStyle/>
              <a:p>
                <a:pPr>
                  <a:defRPr/>
                </a:pPr>
                <a:endParaRPr lang="en-AU"/>
              </a:p>
            </p:txBody>
          </p:sp>
        </p:grpSp>
      </p:grpSp>
      <p:sp>
        <p:nvSpPr>
          <p:cNvPr id="184" name="Text Box 234"/>
          <p:cNvSpPr txBox="1">
            <a:spLocks noChangeArrowheads="1"/>
          </p:cNvSpPr>
          <p:nvPr/>
        </p:nvSpPr>
        <p:spPr bwMode="auto">
          <a:xfrm>
            <a:off x="2375352" y="2652940"/>
            <a:ext cx="7243210" cy="954107"/>
          </a:xfrm>
          <a:prstGeom prst="rect">
            <a:avLst/>
          </a:prstGeom>
          <a:noFill/>
          <a:ln w="38100">
            <a:noFill/>
            <a:miter lim="800000"/>
            <a:headEnd/>
            <a:tailEnd/>
          </a:ln>
        </p:spPr>
        <p:txBody>
          <a:bodyPr wrap="square">
            <a:spAutoFit/>
          </a:bodyPr>
          <a:lstStyle/>
          <a:p>
            <a:pPr algn="l">
              <a:spcBef>
                <a:spcPct val="0"/>
              </a:spcBef>
            </a:pPr>
            <a:r>
              <a:rPr kumimoji="0" lang="en-US" sz="2800" dirty="0">
                <a:solidFill>
                  <a:srgbClr val="000000"/>
                </a:solidFill>
                <a:effectLst/>
              </a:rPr>
              <a:t>Close switch. Then what is direction of induced current?</a:t>
            </a:r>
          </a:p>
        </p:txBody>
      </p:sp>
      <p:sp>
        <p:nvSpPr>
          <p:cNvPr id="185" name="Rectangle 2"/>
          <p:cNvSpPr txBox="1">
            <a:spLocks noChangeArrowheads="1"/>
          </p:cNvSpPr>
          <p:nvPr/>
        </p:nvSpPr>
        <p:spPr>
          <a:xfrm>
            <a:off x="317241" y="0"/>
            <a:ext cx="10231697" cy="10715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Lenz’s Law</a:t>
            </a:r>
          </a:p>
        </p:txBody>
      </p:sp>
    </p:spTree>
    <p:extLst>
      <p:ext uri="{BB962C8B-B14F-4D97-AF65-F5344CB8AC3E}">
        <p14:creationId xmlns:p14="http://schemas.microsoft.com/office/powerpoint/2010/main" val="1047675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289367" y="682906"/>
            <a:ext cx="11620982" cy="6175094"/>
          </a:xfrm>
        </p:spPr>
        <p:txBody>
          <a:bodyPr anchor="t">
            <a:noAutofit/>
          </a:bodyPr>
          <a:lstStyle/>
          <a:p>
            <a:pPr algn="l">
              <a:defRPr/>
            </a:pPr>
            <a:r>
              <a:rPr lang="en-US" sz="2800" b="1" u="sng" dirty="0">
                <a:solidFill>
                  <a:srgbClr val="FFFF00"/>
                </a:solidFill>
              </a:rPr>
              <a:t>Example </a:t>
            </a:r>
            <a:r>
              <a:rPr lang="en-US" sz="2800" b="1" u="sng" dirty="0" smtClean="0">
                <a:solidFill>
                  <a:srgbClr val="FFFF00"/>
                </a:solidFill>
              </a:rPr>
              <a:t>5.1p:</a:t>
            </a:r>
            <a:r>
              <a:rPr lang="en-US" sz="2800" dirty="0" smtClean="0"/>
              <a:t> </a:t>
            </a:r>
            <a:r>
              <a:rPr lang="en-US" sz="2800" dirty="0"/>
              <a:t>A rectangular copper coil ABCD is attached by string to a support so that it can swing like a pendulum through a magnetic field as shown. The coil is initially released as shown in (a) and allowed to swing through the field.</a:t>
            </a:r>
            <a:br>
              <a:rPr lang="en-US" sz="2800" dirty="0"/>
            </a:br>
            <a:r>
              <a:rPr lang="en-US" sz="2800" dirty="0"/>
              <a:t/>
            </a:r>
            <a:br>
              <a:rPr lang="en-US" sz="2800" dirty="0"/>
            </a:br>
            <a:r>
              <a:rPr lang="en-US" sz="2800" dirty="0"/>
              <a:t/>
            </a:r>
            <a:br>
              <a:rPr lang="en-US" sz="2800" dirty="0"/>
            </a:br>
            <a:r>
              <a:rPr lang="en-US" sz="2800" dirty="0"/>
              <a:t/>
            </a:r>
            <a:br>
              <a:rPr lang="en-US" sz="2800" dirty="0"/>
            </a:br>
            <a:r>
              <a:rPr lang="en-US" sz="2800" dirty="0"/>
              <a:t/>
            </a:r>
            <a:br>
              <a:rPr lang="en-US" sz="2800" dirty="0"/>
            </a:br>
            <a:r>
              <a:rPr lang="en-US" sz="2800" dirty="0"/>
              <a:t/>
            </a:r>
            <a:br>
              <a:rPr lang="en-US" sz="2800" dirty="0"/>
            </a:br>
            <a:r>
              <a:rPr lang="en-US" sz="2800" dirty="0"/>
              <a:t>a) In each of the positions shown above determine the direction of the current flowing (if any) as the copper coil moves through the magnetic field.</a:t>
            </a:r>
            <a:br>
              <a:rPr lang="en-US" sz="2800" dirty="0"/>
            </a:br>
            <a:r>
              <a:rPr lang="en-US" sz="2800" dirty="0"/>
              <a:t>b) It is noticed that the system comes to a stop after only two or three oscillations, even though the pendulum is freely suspended. Why is this and where has the apparent loss of energy gone?</a:t>
            </a:r>
            <a:endParaRPr lang="en-US" sz="2800" u="sng" dirty="0"/>
          </a:p>
        </p:txBody>
      </p:sp>
      <p:pic>
        <p:nvPicPr>
          <p:cNvPr id="110" name="Picture 109" descr="Pendulum Coil.jpg"/>
          <p:cNvPicPr>
            <a:picLocks noChangeAspect="1"/>
          </p:cNvPicPr>
          <p:nvPr/>
        </p:nvPicPr>
        <p:blipFill>
          <a:blip r:embed="rId2" cstate="print"/>
          <a:stretch>
            <a:fillRect/>
          </a:stretch>
        </p:blipFill>
        <p:spPr>
          <a:xfrm>
            <a:off x="3182433" y="2154325"/>
            <a:ext cx="7957407" cy="2429249"/>
          </a:xfrm>
          <a:prstGeom prst="rect">
            <a:avLst/>
          </a:prstGeom>
        </p:spPr>
      </p:pic>
      <p:sp>
        <p:nvSpPr>
          <p:cNvPr id="5" name="Rectangle 2"/>
          <p:cNvSpPr txBox="1">
            <a:spLocks noChangeArrowheads="1"/>
          </p:cNvSpPr>
          <p:nvPr/>
        </p:nvSpPr>
        <p:spPr>
          <a:xfrm>
            <a:off x="317241" y="0"/>
            <a:ext cx="10231697" cy="10715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Lenz’s Law</a:t>
            </a:r>
          </a:p>
        </p:txBody>
      </p:sp>
    </p:spTree>
    <p:extLst>
      <p:ext uri="{BB962C8B-B14F-4D97-AF65-F5344CB8AC3E}">
        <p14:creationId xmlns:p14="http://schemas.microsoft.com/office/powerpoint/2010/main" val="283163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47241" y="0"/>
            <a:ext cx="10163573" cy="1143000"/>
          </a:xfrm>
        </p:spPr>
        <p:txBody>
          <a:bodyPr/>
          <a:lstStyle/>
          <a:p>
            <a:pPr algn="l" eaLnBrk="1" hangingPunct="1"/>
            <a:r>
              <a:rPr lang="en-US" b="1" i="0" dirty="0" smtClean="0"/>
              <a:t>Lenz’s Law &amp; Faraday’s Law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230" y="1061314"/>
            <a:ext cx="5896277" cy="5381960"/>
          </a:xfrm>
          <a:prstGeom prst="rect">
            <a:avLst/>
          </a:prstGeom>
        </p:spPr>
      </p:pic>
    </p:spTree>
    <p:extLst>
      <p:ext uri="{BB962C8B-B14F-4D97-AF65-F5344CB8AC3E}">
        <p14:creationId xmlns:p14="http://schemas.microsoft.com/office/powerpoint/2010/main" val="1771173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8959" y="0"/>
            <a:ext cx="10171855" cy="1143000"/>
          </a:xfrm>
        </p:spPr>
        <p:txBody>
          <a:bodyPr/>
          <a:lstStyle/>
          <a:p>
            <a:pPr algn="l" eaLnBrk="1" hangingPunct="1"/>
            <a:r>
              <a:rPr lang="en-US" b="1" dirty="0" smtClean="0"/>
              <a:t>Magnetic Induction</a:t>
            </a:r>
          </a:p>
        </p:txBody>
      </p:sp>
      <p:sp>
        <p:nvSpPr>
          <p:cNvPr id="14339" name="Rectangle 3"/>
          <p:cNvSpPr>
            <a:spLocks noGrp="1" noChangeArrowheads="1"/>
          </p:cNvSpPr>
          <p:nvPr>
            <p:ph type="body" idx="1"/>
          </p:nvPr>
        </p:nvSpPr>
        <p:spPr>
          <a:xfrm>
            <a:off x="338960" y="1369215"/>
            <a:ext cx="10775730" cy="762000"/>
          </a:xfrm>
        </p:spPr>
        <p:txBody>
          <a:bodyPr>
            <a:noAutofit/>
          </a:bodyPr>
          <a:lstStyle/>
          <a:p>
            <a:pPr eaLnBrk="1" hangingPunct="1">
              <a:buFont typeface="Wingdings" pitchFamily="2" charset="2"/>
              <a:buNone/>
            </a:pPr>
            <a:r>
              <a:rPr lang="en-US" sz="2800" dirty="0"/>
              <a:t>As the magnet </a:t>
            </a:r>
            <a:r>
              <a:rPr lang="en-US" sz="2800" b="1" dirty="0">
                <a:solidFill>
                  <a:schemeClr val="accent2">
                    <a:lumMod val="40000"/>
                    <a:lumOff val="60000"/>
                  </a:schemeClr>
                </a:solidFill>
              </a:rPr>
              <a:t>moves</a:t>
            </a:r>
            <a:r>
              <a:rPr lang="en-US" sz="2800" dirty="0"/>
              <a:t> back and </a:t>
            </a:r>
            <a:r>
              <a:rPr lang="en-US" sz="2800" dirty="0" smtClean="0"/>
              <a:t>forth then </a:t>
            </a:r>
            <a:r>
              <a:rPr lang="en-US" sz="2800" dirty="0"/>
              <a:t>a current is said to be INDUCED in the wire.</a:t>
            </a:r>
          </a:p>
        </p:txBody>
      </p:sp>
      <p:pic>
        <p:nvPicPr>
          <p:cNvPr id="14340" name="Picture 4" descr="00318"/>
          <p:cNvPicPr>
            <a:picLocks noChangeAspect="1" noChangeArrowheads="1"/>
          </p:cNvPicPr>
          <p:nvPr/>
        </p:nvPicPr>
        <p:blipFill>
          <a:blip r:embed="rId2"/>
          <a:srcRect/>
          <a:stretch>
            <a:fillRect/>
          </a:stretch>
        </p:blipFill>
        <p:spPr bwMode="auto">
          <a:xfrm>
            <a:off x="5210154" y="1878965"/>
            <a:ext cx="6133136" cy="4893333"/>
          </a:xfrm>
          <a:prstGeom prst="rect">
            <a:avLst/>
          </a:prstGeom>
          <a:noFill/>
          <a:ln w="9525">
            <a:noFill/>
            <a:miter lim="800000"/>
            <a:headEnd/>
            <a:tailEnd/>
          </a:ln>
        </p:spPr>
      </p:pic>
    </p:spTree>
    <p:extLst>
      <p:ext uri="{BB962C8B-B14F-4D97-AF65-F5344CB8AC3E}">
        <p14:creationId xmlns:p14="http://schemas.microsoft.com/office/powerpoint/2010/main" val="11669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grpId="0" nodeType="withEffect">
                                  <p:stCondLst>
                                    <p:cond delay="0"/>
                                  </p:stCondLst>
                                  <p:childTnLst>
                                    <p:anim calcmode="discrete" valueType="str">
                                      <p:cBhvr>
                                        <p:cTn id="6"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fill="hold" grpId="1" nodeType="afterEffect">
                                  <p:stCondLst>
                                    <p:cond delay="0"/>
                                  </p:stCondLst>
                                  <p:childTnLst>
                                    <p:anim calcmode="discrete" valueType="str">
                                      <p:cBhvr>
                                        <p:cTn id="9"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fill="hold" grpId="2" nodeType="afterEffect">
                                  <p:stCondLst>
                                    <p:cond delay="0"/>
                                  </p:stCondLst>
                                  <p:childTnLst>
                                    <p:anim calcmode="discrete" valueType="str">
                                      <p:cBhvr>
                                        <p:cTn id="12"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par>
                          <p:cTn id="13" fill="hold">
                            <p:stCondLst>
                              <p:cond delay="3000"/>
                            </p:stCondLst>
                            <p:childTnLst>
                              <p:par>
                                <p:cTn id="14" presetID="35" presetClass="emph" presetSubtype="0" fill="hold" grpId="3" nodeType="afterEffect">
                                  <p:stCondLst>
                                    <p:cond delay="0"/>
                                  </p:stCondLst>
                                  <p:childTnLst>
                                    <p:anim calcmode="discrete" valueType="str">
                                      <p:cBhvr>
                                        <p:cTn id="15" dur="1000" fill="hold"/>
                                        <p:tgtEl>
                                          <p:spTgt spid="1433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39" grpId="1" build="p"/>
      <p:bldP spid="14339" grpId="2" build="p"/>
      <p:bldP spid="14339" grpId="3"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47241" y="0"/>
            <a:ext cx="10163573" cy="1143000"/>
          </a:xfrm>
        </p:spPr>
        <p:txBody>
          <a:bodyPr/>
          <a:lstStyle/>
          <a:p>
            <a:pPr algn="l" eaLnBrk="1" hangingPunct="1"/>
            <a:r>
              <a:rPr lang="en-US" b="1" i="0" dirty="0" smtClean="0"/>
              <a:t>Lenz’s Law &amp; Faraday’s Law</a:t>
            </a:r>
          </a:p>
        </p:txBody>
      </p:sp>
      <p:pic>
        <p:nvPicPr>
          <p:cNvPr id="125956" name="Picture 4" descr="http://cnx.org/content/m42390/latest/Figure_24_01_02.jpg"/>
          <p:cNvPicPr>
            <a:picLocks noChangeAspect="1" noChangeArrowheads="1"/>
          </p:cNvPicPr>
          <p:nvPr/>
        </p:nvPicPr>
        <p:blipFill>
          <a:blip r:embed="rId2"/>
          <a:srcRect/>
          <a:stretch>
            <a:fillRect/>
          </a:stretch>
        </p:blipFill>
        <p:spPr bwMode="auto">
          <a:xfrm>
            <a:off x="496649" y="1357299"/>
            <a:ext cx="11105046" cy="4129101"/>
          </a:xfrm>
          <a:prstGeom prst="rect">
            <a:avLst/>
          </a:prstGeom>
          <a:noFill/>
        </p:spPr>
      </p:pic>
    </p:spTree>
    <p:extLst>
      <p:ext uri="{BB962C8B-B14F-4D97-AF65-F5344CB8AC3E}">
        <p14:creationId xmlns:p14="http://schemas.microsoft.com/office/powerpoint/2010/main" val="49889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4091" y="0"/>
            <a:ext cx="10186723" cy="1143000"/>
          </a:xfrm>
        </p:spPr>
        <p:txBody>
          <a:bodyPr/>
          <a:lstStyle/>
          <a:p>
            <a:pPr algn="l" eaLnBrk="1" hangingPunct="1"/>
            <a:r>
              <a:rPr lang="en-US" b="1" dirty="0" smtClean="0"/>
              <a:t>Microphones</a:t>
            </a:r>
          </a:p>
        </p:txBody>
      </p:sp>
      <p:sp>
        <p:nvSpPr>
          <p:cNvPr id="17411" name="Rectangle 3"/>
          <p:cNvSpPr>
            <a:spLocks noGrp="1" noChangeArrowheads="1"/>
          </p:cNvSpPr>
          <p:nvPr>
            <p:ph type="body" idx="1"/>
          </p:nvPr>
        </p:nvSpPr>
        <p:spPr>
          <a:xfrm>
            <a:off x="4997216" y="1312863"/>
            <a:ext cx="6727938" cy="5180534"/>
          </a:xfrm>
        </p:spPr>
        <p:txBody>
          <a:bodyPr>
            <a:normAutofit/>
          </a:bodyPr>
          <a:lstStyle/>
          <a:p>
            <a:pPr marL="0" indent="0" eaLnBrk="1" hangingPunct="1">
              <a:buFont typeface="Wingdings" pitchFamily="2" charset="2"/>
              <a:buNone/>
            </a:pPr>
            <a:r>
              <a:rPr lang="en-US" sz="2800" dirty="0"/>
              <a:t>A microphone works when sound waves enter the filter of a microphone. Inside the filter, a diaphragm is vibrated by the sound waves which in turn moves a coil of wire wrapped around a magnet. </a:t>
            </a:r>
            <a:endParaRPr lang="en-US" sz="2800" dirty="0" smtClean="0"/>
          </a:p>
          <a:p>
            <a:pPr marL="0" indent="0" eaLnBrk="1" hangingPunct="1">
              <a:buFont typeface="Wingdings" pitchFamily="2" charset="2"/>
              <a:buNone/>
            </a:pPr>
            <a:endParaRPr lang="en-US" sz="2800" dirty="0"/>
          </a:p>
          <a:p>
            <a:pPr marL="0" indent="0" eaLnBrk="1" hangingPunct="1">
              <a:buFont typeface="Wingdings" pitchFamily="2" charset="2"/>
              <a:buNone/>
            </a:pPr>
            <a:r>
              <a:rPr lang="en-US" sz="2800" dirty="0" smtClean="0"/>
              <a:t>The </a:t>
            </a:r>
            <a:r>
              <a:rPr lang="en-US" sz="2800" dirty="0"/>
              <a:t>movement of the wire in the magnetic field induces a current in the wire. Thus sound waves can be turned into electronic signals and then amplified through a speaker.</a:t>
            </a:r>
          </a:p>
        </p:txBody>
      </p:sp>
      <p:pic>
        <p:nvPicPr>
          <p:cNvPr id="17412" name="Picture 4"/>
          <p:cNvPicPr>
            <a:picLocks noChangeAspect="1" noChangeArrowheads="1"/>
          </p:cNvPicPr>
          <p:nvPr/>
        </p:nvPicPr>
        <p:blipFill>
          <a:blip r:embed="rId2"/>
          <a:srcRect/>
          <a:stretch>
            <a:fillRect/>
          </a:stretch>
        </p:blipFill>
        <p:spPr bwMode="auto">
          <a:xfrm>
            <a:off x="446628" y="1312863"/>
            <a:ext cx="4550588" cy="5180534"/>
          </a:xfrm>
          <a:prstGeom prst="rect">
            <a:avLst/>
          </a:prstGeom>
          <a:noFill/>
          <a:ln w="9525">
            <a:noFill/>
            <a:miter lim="800000"/>
            <a:headEnd/>
            <a:tailEnd/>
          </a:ln>
        </p:spPr>
      </p:pic>
    </p:spTree>
    <p:extLst>
      <p:ext uri="{BB962C8B-B14F-4D97-AF65-F5344CB8AC3E}">
        <p14:creationId xmlns:p14="http://schemas.microsoft.com/office/powerpoint/2010/main" val="373586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12516" y="0"/>
            <a:ext cx="10236422" cy="1143000"/>
          </a:xfrm>
        </p:spPr>
        <p:txBody>
          <a:bodyPr/>
          <a:lstStyle/>
          <a:p>
            <a:pPr algn="l" eaLnBrk="1" hangingPunct="1"/>
            <a:r>
              <a:rPr lang="en-US" b="1" dirty="0" smtClean="0"/>
              <a:t>Motional EMF – The Rail Gun</a:t>
            </a:r>
          </a:p>
        </p:txBody>
      </p:sp>
      <p:graphicFrame>
        <p:nvGraphicFramePr>
          <p:cNvPr id="7170" name="Object 4"/>
          <p:cNvGraphicFramePr>
            <a:graphicFrameLocks noGrp="1" noChangeAspect="1"/>
          </p:cNvGraphicFramePr>
          <p:nvPr>
            <p:ph idx="1"/>
            <p:extLst>
              <p:ext uri="{D42A27DB-BD31-4B8C-83A1-F6EECF244321}">
                <p14:modId xmlns:p14="http://schemas.microsoft.com/office/powerpoint/2010/main" val="1460703863"/>
              </p:ext>
            </p:extLst>
          </p:nvPr>
        </p:nvGraphicFramePr>
        <p:xfrm>
          <a:off x="6609144" y="3207087"/>
          <a:ext cx="5320124" cy="3557616"/>
        </p:xfrm>
        <a:graphic>
          <a:graphicData uri="http://schemas.openxmlformats.org/presentationml/2006/ole">
            <mc:AlternateContent xmlns:mc="http://schemas.openxmlformats.org/markup-compatibility/2006">
              <mc:Choice xmlns:v="urn:schemas-microsoft-com:vml" Requires="v">
                <p:oleObj spid="_x0000_s11343" name="Paint Shop Pro Image" r:id="rId3" imgW="4770732" imgH="3190244" progId="">
                  <p:embed/>
                </p:oleObj>
              </mc:Choice>
              <mc:Fallback>
                <p:oleObj name="Paint Shop Pro Image" r:id="rId3" imgW="4770732" imgH="319024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44" y="3207087"/>
                        <a:ext cx="5320124" cy="3557616"/>
                      </a:xfrm>
                      <a:prstGeom prst="rect">
                        <a:avLst/>
                      </a:prstGeom>
                      <a:noFill/>
                      <a:ln>
                        <a:noFill/>
                      </a:ln>
                      <a:effectLst/>
                      <a:extLst/>
                    </p:spPr>
                  </p:pic>
                </p:oleObj>
              </mc:Fallback>
            </mc:AlternateContent>
          </a:graphicData>
        </a:graphic>
      </p:graphicFrame>
      <p:sp>
        <p:nvSpPr>
          <p:cNvPr id="7172" name="Text Box 6"/>
          <p:cNvSpPr txBox="1">
            <a:spLocks noChangeArrowheads="1"/>
          </p:cNvSpPr>
          <p:nvPr/>
        </p:nvSpPr>
        <p:spPr bwMode="auto">
          <a:xfrm>
            <a:off x="312516" y="914400"/>
            <a:ext cx="11366340" cy="2677656"/>
          </a:xfrm>
          <a:prstGeom prst="rect">
            <a:avLst/>
          </a:prstGeom>
          <a:noFill/>
          <a:ln w="9525">
            <a:noFill/>
            <a:miter lim="800000"/>
            <a:headEnd/>
            <a:tailEnd/>
          </a:ln>
        </p:spPr>
        <p:txBody>
          <a:bodyPr wrap="square">
            <a:spAutoFit/>
          </a:bodyPr>
          <a:lstStyle/>
          <a:p>
            <a:r>
              <a:rPr lang="en-US" sz="2800" dirty="0">
                <a:solidFill>
                  <a:schemeClr val="tx2"/>
                </a:solidFill>
              </a:rPr>
              <a:t>A </a:t>
            </a:r>
            <a:r>
              <a:rPr lang="en-US" sz="2800" dirty="0" err="1">
                <a:solidFill>
                  <a:schemeClr val="tx2"/>
                </a:solidFill>
              </a:rPr>
              <a:t>railgun</a:t>
            </a:r>
            <a:r>
              <a:rPr lang="en-US" sz="2800" dirty="0">
                <a:solidFill>
                  <a:schemeClr val="tx2"/>
                </a:solidFill>
              </a:rPr>
              <a:t> consists of two parallel metal rails (hence the name) connected to an electrical power supply. When a conductive projectile is inserted between the rails (from the end connected to the power supply), it completes the circuit. Electrons flow from the negative terminal of the power supply up the negative rail, across the projectile, and down the positive rail, back to the power supply. </a:t>
            </a:r>
          </a:p>
        </p:txBody>
      </p:sp>
    </p:spTree>
    <p:extLst>
      <p:ext uri="{BB962C8B-B14F-4D97-AF65-F5344CB8AC3E}">
        <p14:creationId xmlns:p14="http://schemas.microsoft.com/office/powerpoint/2010/main" val="95536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24091" y="0"/>
            <a:ext cx="10224847" cy="1143000"/>
          </a:xfrm>
        </p:spPr>
        <p:txBody>
          <a:bodyPr/>
          <a:lstStyle/>
          <a:p>
            <a:pPr algn="l" eaLnBrk="1" hangingPunct="1"/>
            <a:r>
              <a:rPr lang="en-US" b="1" dirty="0" smtClean="0"/>
              <a:t>Motional EMF – The Rail Gun</a:t>
            </a:r>
          </a:p>
        </p:txBody>
      </p:sp>
      <p:graphicFrame>
        <p:nvGraphicFramePr>
          <p:cNvPr id="7170" name="Object 4"/>
          <p:cNvGraphicFramePr>
            <a:graphicFrameLocks noGrp="1" noChangeAspect="1"/>
          </p:cNvGraphicFramePr>
          <p:nvPr>
            <p:ph idx="1"/>
            <p:extLst>
              <p:ext uri="{D42A27DB-BD31-4B8C-83A1-F6EECF244321}">
                <p14:modId xmlns:p14="http://schemas.microsoft.com/office/powerpoint/2010/main" val="1469405312"/>
              </p:ext>
            </p:extLst>
          </p:nvPr>
        </p:nvGraphicFramePr>
        <p:xfrm>
          <a:off x="5809526" y="973137"/>
          <a:ext cx="5148908" cy="3443123"/>
        </p:xfrm>
        <a:graphic>
          <a:graphicData uri="http://schemas.openxmlformats.org/presentationml/2006/ole">
            <mc:AlternateContent xmlns:mc="http://schemas.openxmlformats.org/markup-compatibility/2006">
              <mc:Choice xmlns:v="urn:schemas-microsoft-com:vml" Requires="v">
                <p:oleObj spid="_x0000_s12367" name="Paint Shop Pro Image" r:id="rId3" imgW="4770732" imgH="3190244" progId="">
                  <p:embed/>
                </p:oleObj>
              </mc:Choice>
              <mc:Fallback>
                <p:oleObj name="Paint Shop Pro Image" r:id="rId3" imgW="4770732" imgH="319024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9526" y="973137"/>
                        <a:ext cx="5148908" cy="3443123"/>
                      </a:xfrm>
                      <a:prstGeom prst="rect">
                        <a:avLst/>
                      </a:prstGeom>
                      <a:noFill/>
                      <a:ln>
                        <a:noFill/>
                      </a:ln>
                      <a:effectLst/>
                      <a:extLst/>
                    </p:spPr>
                  </p:pic>
                </p:oleObj>
              </mc:Fallback>
            </mc:AlternateContent>
          </a:graphicData>
        </a:graphic>
      </p:graphicFrame>
      <p:sp>
        <p:nvSpPr>
          <p:cNvPr id="7173" name="Text Box 7"/>
          <p:cNvSpPr txBox="1">
            <a:spLocks noChangeArrowheads="1"/>
          </p:cNvSpPr>
          <p:nvPr/>
        </p:nvSpPr>
        <p:spPr bwMode="auto">
          <a:xfrm>
            <a:off x="324090" y="4416261"/>
            <a:ext cx="11435787" cy="1815882"/>
          </a:xfrm>
          <a:prstGeom prst="rect">
            <a:avLst/>
          </a:prstGeom>
          <a:noFill/>
          <a:ln w="9525">
            <a:noFill/>
            <a:miter lim="800000"/>
            <a:headEnd/>
            <a:tailEnd/>
          </a:ln>
        </p:spPr>
        <p:txBody>
          <a:bodyPr wrap="square">
            <a:spAutoFit/>
          </a:bodyPr>
          <a:lstStyle/>
          <a:p>
            <a:r>
              <a:rPr lang="en-US" sz="2800" dirty="0" smtClean="0"/>
              <a:t>projectile</a:t>
            </a:r>
            <a:r>
              <a:rPr lang="en-US" sz="2800" dirty="0"/>
              <a:t>, this produces a magnetic force which accelerates the projectile along the rails. There are also forces acting on the rails attempting to push them apart, but since the rails are firmly mounted, they cannot move. The projectile slides up the rails away from the end with the power supply. </a:t>
            </a:r>
          </a:p>
        </p:txBody>
      </p:sp>
      <p:sp>
        <p:nvSpPr>
          <p:cNvPr id="6" name="Text Box 7"/>
          <p:cNvSpPr txBox="1">
            <a:spLocks noChangeArrowheads="1"/>
          </p:cNvSpPr>
          <p:nvPr/>
        </p:nvSpPr>
        <p:spPr bwMode="auto">
          <a:xfrm>
            <a:off x="324092" y="1000108"/>
            <a:ext cx="5625296" cy="3539430"/>
          </a:xfrm>
          <a:prstGeom prst="rect">
            <a:avLst/>
          </a:prstGeom>
          <a:noFill/>
          <a:ln w="9525">
            <a:noFill/>
            <a:miter lim="800000"/>
            <a:headEnd/>
            <a:tailEnd/>
          </a:ln>
        </p:spPr>
        <p:txBody>
          <a:bodyPr wrap="square">
            <a:spAutoFit/>
          </a:bodyPr>
          <a:lstStyle/>
          <a:p>
            <a:r>
              <a:rPr lang="en-US" sz="2800" dirty="0"/>
              <a:t>In accordance with the right-hand rule, the magnetic field circulates around each conductor. Since the current is in opposite direction along each rail, the net magnetic field between the rails (</a:t>
            </a:r>
            <a:r>
              <a:rPr lang="en-US" sz="2800" b="1" dirty="0"/>
              <a:t>B</a:t>
            </a:r>
            <a:r>
              <a:rPr lang="en-US" sz="2800" dirty="0"/>
              <a:t>) </a:t>
            </a:r>
            <a:r>
              <a:rPr lang="en-US" sz="2800" dirty="0" smtClean="0"/>
              <a:t>is </a:t>
            </a:r>
            <a:r>
              <a:rPr lang="en-US" sz="2800" dirty="0"/>
              <a:t>directed vertically. In </a:t>
            </a:r>
            <a:r>
              <a:rPr lang="en-US" sz="2800" dirty="0" smtClean="0"/>
              <a:t>combination </a:t>
            </a:r>
            <a:r>
              <a:rPr lang="en-US" sz="2800" dirty="0"/>
              <a:t>with the current (</a:t>
            </a:r>
            <a:r>
              <a:rPr lang="en-US" sz="2800" b="1" dirty="0"/>
              <a:t>I</a:t>
            </a:r>
            <a:r>
              <a:rPr lang="en-US" sz="2800" dirty="0"/>
              <a:t>) across the</a:t>
            </a:r>
            <a:r>
              <a:rPr lang="en-US" sz="2800" dirty="0" smtClean="0"/>
              <a:t> </a:t>
            </a:r>
            <a:endParaRPr lang="en-US" sz="2800" dirty="0"/>
          </a:p>
        </p:txBody>
      </p:sp>
    </p:spTree>
    <p:extLst>
      <p:ext uri="{BB962C8B-B14F-4D97-AF65-F5344CB8AC3E}">
        <p14:creationId xmlns:p14="http://schemas.microsoft.com/office/powerpoint/2010/main" val="92821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4091" y="0"/>
            <a:ext cx="10343909" cy="1143000"/>
          </a:xfrm>
        </p:spPr>
        <p:txBody>
          <a:bodyPr/>
          <a:lstStyle/>
          <a:p>
            <a:pPr algn="l" eaLnBrk="1" hangingPunct="1"/>
            <a:r>
              <a:rPr lang="en-US" b="1" i="0" dirty="0" smtClean="0"/>
              <a:t>In summary</a:t>
            </a:r>
          </a:p>
        </p:txBody>
      </p:sp>
      <p:sp>
        <p:nvSpPr>
          <p:cNvPr id="19459" name="Rectangle 3"/>
          <p:cNvSpPr>
            <a:spLocks noGrp="1" noChangeArrowheads="1"/>
          </p:cNvSpPr>
          <p:nvPr>
            <p:ph type="body" idx="1"/>
          </p:nvPr>
        </p:nvSpPr>
        <p:spPr>
          <a:xfrm>
            <a:off x="416689" y="1143000"/>
            <a:ext cx="11076972" cy="5214958"/>
          </a:xfrm>
        </p:spPr>
        <p:txBody>
          <a:bodyPr>
            <a:normAutofit/>
          </a:bodyPr>
          <a:lstStyle/>
          <a:p>
            <a:pPr eaLnBrk="1" hangingPunct="1">
              <a:lnSpc>
                <a:spcPct val="90000"/>
              </a:lnSpc>
              <a:buFont typeface="Wingdings" pitchFamily="2" charset="2"/>
              <a:buNone/>
            </a:pPr>
            <a:r>
              <a:rPr lang="en-US" sz="3200" b="1" dirty="0">
                <a:solidFill>
                  <a:schemeClr val="accent2">
                    <a:lumMod val="60000"/>
                    <a:lumOff val="40000"/>
                  </a:schemeClr>
                </a:solidFill>
              </a:rPr>
              <a:t>Faraday’s Law</a:t>
            </a:r>
            <a:r>
              <a:rPr lang="en-US" sz="3200" dirty="0">
                <a:solidFill>
                  <a:schemeClr val="accent2">
                    <a:lumMod val="60000"/>
                    <a:lumOff val="40000"/>
                  </a:schemeClr>
                </a:solidFill>
              </a:rPr>
              <a:t> </a:t>
            </a:r>
            <a:r>
              <a:rPr lang="en-US" sz="3200" dirty="0"/>
              <a:t>is basically used to find the MAGNITUDE of the induced EMF. The magnitude of the current can then be found using Ohm’s Law provided we know the conductor’s resistance. </a:t>
            </a:r>
          </a:p>
          <a:p>
            <a:pPr eaLnBrk="1" hangingPunct="1">
              <a:lnSpc>
                <a:spcPct val="90000"/>
              </a:lnSpc>
              <a:buFont typeface="Wingdings" pitchFamily="2" charset="2"/>
              <a:buNone/>
            </a:pPr>
            <a:endParaRPr lang="en-US" sz="3200" dirty="0"/>
          </a:p>
          <a:p>
            <a:pPr eaLnBrk="1" hangingPunct="1">
              <a:lnSpc>
                <a:spcPct val="90000"/>
              </a:lnSpc>
              <a:buFont typeface="Wingdings" pitchFamily="2" charset="2"/>
              <a:buNone/>
            </a:pPr>
            <a:r>
              <a:rPr lang="en-US" sz="3200" b="1" dirty="0">
                <a:solidFill>
                  <a:schemeClr val="accent2">
                    <a:lumMod val="60000"/>
                    <a:lumOff val="40000"/>
                  </a:schemeClr>
                </a:solidFill>
              </a:rPr>
              <a:t>Lenz’s Law</a:t>
            </a:r>
            <a:r>
              <a:rPr lang="en-US" sz="3200" dirty="0">
                <a:solidFill>
                  <a:schemeClr val="accent2">
                    <a:lumMod val="60000"/>
                    <a:lumOff val="40000"/>
                  </a:schemeClr>
                </a:solidFill>
              </a:rPr>
              <a:t> </a:t>
            </a:r>
            <a:r>
              <a:rPr lang="en-US" sz="3200" dirty="0"/>
              <a:t>is part of Faraday’s Law and can help you determine the direction of the current provided you know HOW the flux is changing.</a:t>
            </a:r>
          </a:p>
        </p:txBody>
      </p:sp>
    </p:spTree>
    <p:extLst>
      <p:ext uri="{BB962C8B-B14F-4D97-AF65-F5344CB8AC3E}">
        <p14:creationId xmlns:p14="http://schemas.microsoft.com/office/powerpoint/2010/main" val="245429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14298"/>
            <a:ext cx="11856334" cy="1143000"/>
          </a:xfrm>
        </p:spPr>
        <p:txBody>
          <a:bodyPr>
            <a:noAutofit/>
          </a:bodyPr>
          <a:lstStyle/>
          <a:p>
            <a:pPr algn="l"/>
            <a:r>
              <a:rPr lang="en-AU" b="1" dirty="0" smtClean="0"/>
              <a:t>Peak, RMS and Peak-to-Peak Voltages Terminology</a:t>
            </a:r>
            <a:endParaRPr lang="en-AU" b="1" dirty="0"/>
          </a:p>
        </p:txBody>
      </p:sp>
      <p:sp>
        <p:nvSpPr>
          <p:cNvPr id="3" name="Content Placeholder 2"/>
          <p:cNvSpPr>
            <a:spLocks noGrp="1"/>
          </p:cNvSpPr>
          <p:nvPr>
            <p:ph idx="1"/>
          </p:nvPr>
        </p:nvSpPr>
        <p:spPr>
          <a:xfrm>
            <a:off x="335666" y="1226916"/>
            <a:ext cx="11412638" cy="5440102"/>
          </a:xfrm>
        </p:spPr>
        <p:txBody>
          <a:bodyPr>
            <a:normAutofit/>
          </a:bodyPr>
          <a:lstStyle/>
          <a:p>
            <a:pPr marL="36900" indent="0">
              <a:buNone/>
            </a:pPr>
            <a:r>
              <a:rPr lang="en-AU" sz="2800" dirty="0"/>
              <a:t>An alternating current (AC) is an electric current that reverses direction at short, regular intervals.</a:t>
            </a:r>
          </a:p>
          <a:p>
            <a:pPr marL="36900" indent="0">
              <a:buNone/>
            </a:pPr>
            <a:r>
              <a:rPr lang="en-AU" sz="2800" dirty="0"/>
              <a:t>A direct current (DC) is an electric current that flows in one direction only.</a:t>
            </a:r>
          </a:p>
          <a:p>
            <a:pPr marL="36900" indent="0">
              <a:buNone/>
            </a:pPr>
            <a:endParaRPr lang="en-AU" sz="2800" dirty="0" smtClean="0"/>
          </a:p>
          <a:p>
            <a:pPr marL="36900" indent="0">
              <a:buNone/>
            </a:pPr>
            <a:r>
              <a:rPr lang="en-AU" sz="2800" dirty="0" smtClean="0"/>
              <a:t>The </a:t>
            </a:r>
            <a:r>
              <a:rPr lang="en-AU" sz="2800" dirty="0"/>
              <a:t>period, T, of a periodic wave is the time it takes a source to produce a complete wave. This is the same as the time taken for a complete wave to pass a given point.</a:t>
            </a:r>
          </a:p>
          <a:p>
            <a:pPr marL="36900" indent="0">
              <a:buNone/>
            </a:pPr>
            <a:r>
              <a:rPr lang="en-AU" sz="2800" dirty="0"/>
              <a:t>The frequency, f, of a periodic wave is the number </a:t>
            </a:r>
          </a:p>
          <a:p>
            <a:pPr>
              <a:spcBef>
                <a:spcPts val="0"/>
              </a:spcBef>
              <a:buNone/>
            </a:pPr>
            <a:r>
              <a:rPr lang="en-AU" sz="2800" dirty="0" smtClean="0"/>
              <a:t>of </a:t>
            </a:r>
            <a:r>
              <a:rPr lang="en-AU" sz="2800" dirty="0"/>
              <a:t>times that it </a:t>
            </a:r>
            <a:r>
              <a:rPr lang="en-AU" sz="2800" dirty="0" smtClean="0"/>
              <a:t>repeats itself </a:t>
            </a:r>
            <a:r>
              <a:rPr lang="en-AU" sz="2800" dirty="0"/>
              <a:t>every second</a:t>
            </a:r>
            <a:r>
              <a:rPr lang="en-AU" sz="2800" dirty="0" smtClean="0"/>
              <a:t>.</a:t>
            </a:r>
            <a:endParaRPr lang="en-AU" sz="2800" dirty="0"/>
          </a:p>
        </p:txBody>
      </p:sp>
      <p:pic>
        <p:nvPicPr>
          <p:cNvPr id="321539" name="Picture 3"/>
          <p:cNvPicPr>
            <a:picLocks noChangeAspect="1" noChangeArrowheads="1"/>
          </p:cNvPicPr>
          <p:nvPr/>
        </p:nvPicPr>
        <p:blipFill>
          <a:blip r:embed="rId2"/>
          <a:srcRect/>
          <a:stretch>
            <a:fillRect/>
          </a:stretch>
        </p:blipFill>
        <p:spPr bwMode="auto">
          <a:xfrm>
            <a:off x="8808333" y="4929550"/>
            <a:ext cx="2581155" cy="1928450"/>
          </a:xfrm>
          <a:prstGeom prst="rect">
            <a:avLst/>
          </a:prstGeom>
          <a:noFill/>
          <a:ln w="9525">
            <a:noFill/>
            <a:miter lim="800000"/>
            <a:headEnd/>
            <a:tailEnd/>
          </a:ln>
          <a:effectLst/>
        </p:spPr>
      </p:pic>
    </p:spTree>
    <p:extLst>
      <p:ext uri="{BB962C8B-B14F-4D97-AF65-F5344CB8AC3E}">
        <p14:creationId xmlns:p14="http://schemas.microsoft.com/office/powerpoint/2010/main" val="316821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666" y="1357298"/>
            <a:ext cx="6620715" cy="4714908"/>
          </a:xfrm>
        </p:spPr>
        <p:txBody>
          <a:bodyPr/>
          <a:lstStyle/>
          <a:p>
            <a:pPr marL="36900" indent="0">
              <a:buNone/>
            </a:pPr>
            <a:r>
              <a:rPr lang="en-AU" sz="2800" dirty="0"/>
              <a:t>The amplitude of a periodic disturbance is the maximum variation from zero. </a:t>
            </a:r>
          </a:p>
          <a:p>
            <a:pPr marL="36900" indent="0">
              <a:buNone/>
            </a:pPr>
            <a:r>
              <a:rPr lang="en-AU" sz="2800" dirty="0"/>
              <a:t>The peak voltage, </a:t>
            </a:r>
            <a:r>
              <a:rPr lang="en-AU" sz="2800" dirty="0" err="1"/>
              <a:t>V</a:t>
            </a:r>
            <a:r>
              <a:rPr lang="en-AU" sz="2800" baseline="-25000" dirty="0" err="1"/>
              <a:t>peak</a:t>
            </a:r>
            <a:r>
              <a:rPr lang="en-AU" sz="2800" dirty="0"/>
              <a:t>, is the amplitude of an alternating voltage.</a:t>
            </a:r>
          </a:p>
          <a:p>
            <a:pPr marL="36900" indent="0">
              <a:buNone/>
            </a:pPr>
            <a:r>
              <a:rPr lang="en-AU" sz="2800" dirty="0"/>
              <a:t>The peak current, </a:t>
            </a:r>
            <a:r>
              <a:rPr lang="en-AU" sz="2800" dirty="0" err="1"/>
              <a:t>I</a:t>
            </a:r>
            <a:r>
              <a:rPr lang="en-AU" sz="2800" baseline="-25000" dirty="0" err="1"/>
              <a:t>peak</a:t>
            </a:r>
            <a:r>
              <a:rPr lang="en-AU" sz="2800" dirty="0"/>
              <a:t>, is the </a:t>
            </a:r>
            <a:r>
              <a:rPr lang="en-AU" sz="2800" dirty="0" smtClean="0"/>
              <a:t>amplitude </a:t>
            </a:r>
            <a:r>
              <a:rPr lang="en-AU" sz="2800" dirty="0"/>
              <a:t>of an </a:t>
            </a:r>
            <a:r>
              <a:rPr lang="en-AU" sz="2800" dirty="0" smtClean="0"/>
              <a:t>alternating </a:t>
            </a:r>
            <a:r>
              <a:rPr lang="en-AU" sz="2800" dirty="0"/>
              <a:t>current.</a:t>
            </a:r>
          </a:p>
          <a:p>
            <a:endParaRPr lang="en-AU" sz="2800" dirty="0"/>
          </a:p>
        </p:txBody>
      </p:sp>
      <p:sp>
        <p:nvSpPr>
          <p:cNvPr id="4" name="Title 1"/>
          <p:cNvSpPr txBox="1">
            <a:spLocks/>
          </p:cNvSpPr>
          <p:nvPr/>
        </p:nvSpPr>
        <p:spPr bwMode="auto">
          <a:xfrm>
            <a:off x="335666" y="214298"/>
            <a:ext cx="1185633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6658" name="Picture 2"/>
          <p:cNvPicPr>
            <a:picLocks noChangeAspect="1" noChangeArrowheads="1"/>
          </p:cNvPicPr>
          <p:nvPr/>
        </p:nvPicPr>
        <p:blipFill>
          <a:blip r:embed="rId2"/>
          <a:srcRect/>
          <a:stretch>
            <a:fillRect/>
          </a:stretch>
        </p:blipFill>
        <p:spPr bwMode="auto">
          <a:xfrm>
            <a:off x="6956385" y="1336066"/>
            <a:ext cx="5235611" cy="5521934"/>
          </a:xfrm>
          <a:prstGeom prst="rect">
            <a:avLst/>
          </a:prstGeom>
          <a:noFill/>
          <a:ln w="9525">
            <a:noFill/>
            <a:miter lim="800000"/>
            <a:headEnd/>
            <a:tailEnd/>
          </a:ln>
          <a:effectLst/>
        </p:spPr>
      </p:pic>
      <p:pic>
        <p:nvPicPr>
          <p:cNvPr id="326659" name="Picture 3"/>
          <p:cNvPicPr>
            <a:picLocks noChangeAspect="1" noChangeArrowheads="1"/>
          </p:cNvPicPr>
          <p:nvPr/>
        </p:nvPicPr>
        <p:blipFill>
          <a:blip r:embed="rId3"/>
          <a:srcRect/>
          <a:stretch>
            <a:fillRect/>
          </a:stretch>
        </p:blipFill>
        <p:spPr bwMode="auto">
          <a:xfrm>
            <a:off x="3966261" y="3970124"/>
            <a:ext cx="2817724" cy="2887875"/>
          </a:xfrm>
          <a:prstGeom prst="rect">
            <a:avLst/>
          </a:prstGeom>
          <a:noFill/>
          <a:ln w="9525">
            <a:noFill/>
            <a:miter lim="800000"/>
            <a:headEnd/>
            <a:tailEnd/>
          </a:ln>
          <a:effectLst/>
        </p:spPr>
      </p:pic>
    </p:spTree>
    <p:extLst>
      <p:ext uri="{BB962C8B-B14F-4D97-AF65-F5344CB8AC3E}">
        <p14:creationId xmlns:p14="http://schemas.microsoft.com/office/powerpoint/2010/main" val="3788409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89" y="1500174"/>
            <a:ext cx="11377914" cy="5572164"/>
          </a:xfrm>
        </p:spPr>
        <p:txBody>
          <a:bodyPr>
            <a:normAutofit/>
          </a:bodyPr>
          <a:lstStyle/>
          <a:p>
            <a:pPr marL="36900" indent="0">
              <a:buNone/>
            </a:pPr>
            <a:r>
              <a:rPr lang="en-AU" sz="2800" dirty="0"/>
              <a:t>The RMS (root mean square) voltage, V</a:t>
            </a:r>
            <a:r>
              <a:rPr lang="en-AU" sz="2800" baseline="-25000" dirty="0"/>
              <a:t>RMS</a:t>
            </a:r>
            <a:r>
              <a:rPr lang="en-AU" sz="2800" dirty="0"/>
              <a:t>, is the value of the constant DC voltage that would produce the same power as AC voltage across the same resistance.</a:t>
            </a:r>
          </a:p>
          <a:p>
            <a:endParaRPr lang="en-AU" sz="2800" dirty="0"/>
          </a:p>
          <a:p>
            <a:endParaRPr lang="en-AU" sz="2800" dirty="0"/>
          </a:p>
          <a:p>
            <a:pPr marL="36900" indent="0">
              <a:buNone/>
            </a:pPr>
            <a:r>
              <a:rPr lang="en-AU" sz="2800" dirty="0"/>
              <a:t>Similarly, IRMS is the value of a DC current that generates the same power as an AC current through the same resistance:</a:t>
            </a:r>
          </a:p>
        </p:txBody>
      </p:sp>
      <p:sp>
        <p:nvSpPr>
          <p:cNvPr id="4" name="Title 1"/>
          <p:cNvSpPr txBox="1">
            <a:spLocks/>
          </p:cNvSpPr>
          <p:nvPr/>
        </p:nvSpPr>
        <p:spPr bwMode="auto">
          <a:xfrm>
            <a:off x="335666" y="214298"/>
            <a:ext cx="1185633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2563" name="Picture 3"/>
          <p:cNvPicPr>
            <a:picLocks noChangeAspect="1" noChangeArrowheads="1"/>
          </p:cNvPicPr>
          <p:nvPr/>
        </p:nvPicPr>
        <p:blipFill>
          <a:blip r:embed="rId2"/>
          <a:srcRect/>
          <a:stretch>
            <a:fillRect/>
          </a:stretch>
        </p:blipFill>
        <p:spPr bwMode="auto">
          <a:xfrm>
            <a:off x="6741533" y="2651142"/>
            <a:ext cx="2489051" cy="1351199"/>
          </a:xfrm>
          <a:prstGeom prst="rect">
            <a:avLst/>
          </a:prstGeom>
          <a:noFill/>
          <a:ln w="9525">
            <a:noFill/>
            <a:miter lim="800000"/>
            <a:headEnd/>
            <a:tailEnd/>
          </a:ln>
          <a:effectLst/>
        </p:spPr>
      </p:pic>
      <p:pic>
        <p:nvPicPr>
          <p:cNvPr id="322564" name="Picture 4"/>
          <p:cNvPicPr>
            <a:picLocks noChangeAspect="1" noChangeArrowheads="1"/>
          </p:cNvPicPr>
          <p:nvPr/>
        </p:nvPicPr>
        <p:blipFill>
          <a:blip r:embed="rId3"/>
          <a:srcRect/>
          <a:stretch>
            <a:fillRect/>
          </a:stretch>
        </p:blipFill>
        <p:spPr bwMode="auto">
          <a:xfrm>
            <a:off x="6741533" y="5066955"/>
            <a:ext cx="2489051" cy="1508516"/>
          </a:xfrm>
          <a:prstGeom prst="rect">
            <a:avLst/>
          </a:prstGeom>
          <a:noFill/>
          <a:ln w="9525">
            <a:noFill/>
            <a:miter lim="800000"/>
            <a:headEnd/>
            <a:tailEnd/>
          </a:ln>
          <a:effectLst/>
        </p:spPr>
      </p:pic>
    </p:spTree>
    <p:extLst>
      <p:ext uri="{BB962C8B-B14F-4D97-AF65-F5344CB8AC3E}">
        <p14:creationId xmlns:p14="http://schemas.microsoft.com/office/powerpoint/2010/main" val="114906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6" y="1357298"/>
            <a:ext cx="11239018" cy="5572164"/>
          </a:xfrm>
        </p:spPr>
        <p:txBody>
          <a:bodyPr>
            <a:noAutofit/>
          </a:bodyPr>
          <a:lstStyle/>
          <a:p>
            <a:pPr marL="36900" indent="0">
              <a:buNone/>
            </a:pPr>
            <a:r>
              <a:rPr lang="en-AU" sz="2800" dirty="0"/>
              <a:t>The peak-to-peak voltage, </a:t>
            </a:r>
            <a:r>
              <a:rPr lang="en-AU" sz="2800" dirty="0" err="1"/>
              <a:t>V</a:t>
            </a:r>
            <a:r>
              <a:rPr lang="en-AU" sz="2800" baseline="-25000" dirty="0" err="1"/>
              <a:t>p</a:t>
            </a:r>
            <a:r>
              <a:rPr lang="en-AU" sz="2800" baseline="-25000" dirty="0"/>
              <a:t>-p</a:t>
            </a:r>
            <a:r>
              <a:rPr lang="en-AU" sz="2800" dirty="0"/>
              <a:t>, is the difference between the maximum and minimum voltages of a DC voltage.</a:t>
            </a:r>
          </a:p>
          <a:p>
            <a:pPr>
              <a:buNone/>
            </a:pPr>
            <a:endParaRPr lang="en-AU" sz="4400" dirty="0"/>
          </a:p>
          <a:p>
            <a:pPr marL="36900" indent="0">
              <a:buNone/>
            </a:pPr>
            <a:r>
              <a:rPr lang="en-AU" sz="2800" dirty="0"/>
              <a:t>Similarly;</a:t>
            </a:r>
          </a:p>
          <a:p>
            <a:endParaRPr lang="en-AU" sz="2800" dirty="0" smtClean="0"/>
          </a:p>
          <a:p>
            <a:endParaRPr lang="en-AU" sz="2800" dirty="0"/>
          </a:p>
          <a:p>
            <a:pPr marL="0" indent="0">
              <a:buNone/>
            </a:pPr>
            <a:r>
              <a:rPr lang="en-AU" sz="2800" b="1" u="sng" dirty="0">
                <a:solidFill>
                  <a:srgbClr val="FFFF00"/>
                </a:solidFill>
              </a:rPr>
              <a:t>Example </a:t>
            </a:r>
            <a:r>
              <a:rPr lang="en-AU" sz="2800" b="1" u="sng" dirty="0" smtClean="0">
                <a:solidFill>
                  <a:srgbClr val="FFFF00"/>
                </a:solidFill>
              </a:rPr>
              <a:t>5.1q:</a:t>
            </a:r>
            <a:r>
              <a:rPr lang="en-AU" sz="2800" b="1" dirty="0" smtClean="0">
                <a:solidFill>
                  <a:srgbClr val="FFFF00"/>
                </a:solidFill>
              </a:rPr>
              <a:t> </a:t>
            </a:r>
            <a:r>
              <a:rPr lang="en-AU" sz="2800" dirty="0"/>
              <a:t>A digital multimeter gives a measurement of 6.3 V for the RMS value of an AC voltage. A CRO is used to measure the </a:t>
            </a:r>
          </a:p>
          <a:p>
            <a:pPr>
              <a:spcBef>
                <a:spcPts val="0"/>
              </a:spcBef>
              <a:buNone/>
            </a:pPr>
            <a:r>
              <a:rPr lang="en-AU" sz="2800" dirty="0"/>
              <a:t>	peak-to-peak voltage. </a:t>
            </a:r>
            <a:r>
              <a:rPr lang="en-AU" sz="2800" dirty="0" smtClean="0"/>
              <a:t>What </a:t>
            </a:r>
            <a:r>
              <a:rPr lang="en-AU" sz="2800" dirty="0"/>
              <a:t>value do you </a:t>
            </a:r>
            <a:r>
              <a:rPr lang="en-AU" sz="2800" dirty="0" smtClean="0"/>
              <a:t>expect</a:t>
            </a:r>
            <a:r>
              <a:rPr lang="en-AU" sz="2800" dirty="0"/>
              <a:t>?</a:t>
            </a:r>
          </a:p>
          <a:p>
            <a:endParaRPr lang="en-AU" sz="2800" dirty="0"/>
          </a:p>
        </p:txBody>
      </p:sp>
      <p:sp>
        <p:nvSpPr>
          <p:cNvPr id="4" name="Title 1"/>
          <p:cNvSpPr txBox="1">
            <a:spLocks/>
          </p:cNvSpPr>
          <p:nvPr/>
        </p:nvSpPr>
        <p:spPr bwMode="auto">
          <a:xfrm>
            <a:off x="312516" y="214298"/>
            <a:ext cx="1187948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Voltages Terminology</a:t>
            </a:r>
          </a:p>
        </p:txBody>
      </p:sp>
      <p:pic>
        <p:nvPicPr>
          <p:cNvPr id="323586" name="Picture 2"/>
          <p:cNvPicPr>
            <a:picLocks noChangeAspect="1" noChangeArrowheads="1"/>
          </p:cNvPicPr>
          <p:nvPr/>
        </p:nvPicPr>
        <p:blipFill>
          <a:blip r:embed="rId2"/>
          <a:srcRect/>
          <a:stretch>
            <a:fillRect/>
          </a:stretch>
        </p:blipFill>
        <p:spPr bwMode="auto">
          <a:xfrm>
            <a:off x="1423079" y="2392154"/>
            <a:ext cx="3098368" cy="785818"/>
          </a:xfrm>
          <a:prstGeom prst="rect">
            <a:avLst/>
          </a:prstGeom>
          <a:noFill/>
          <a:ln w="9525">
            <a:noFill/>
            <a:miter lim="800000"/>
            <a:headEnd/>
            <a:tailEnd/>
          </a:ln>
          <a:effectLst/>
        </p:spPr>
      </p:pic>
      <p:pic>
        <p:nvPicPr>
          <p:cNvPr id="323587" name="Picture 3"/>
          <p:cNvPicPr>
            <a:picLocks noChangeAspect="1" noChangeArrowheads="1"/>
          </p:cNvPicPr>
          <p:nvPr/>
        </p:nvPicPr>
        <p:blipFill>
          <a:blip r:embed="rId3"/>
          <a:srcRect/>
          <a:stretch>
            <a:fillRect/>
          </a:stretch>
        </p:blipFill>
        <p:spPr bwMode="auto">
          <a:xfrm>
            <a:off x="1423079" y="3864954"/>
            <a:ext cx="2743808" cy="842587"/>
          </a:xfrm>
          <a:prstGeom prst="rect">
            <a:avLst/>
          </a:prstGeom>
          <a:noFill/>
          <a:ln w="9525">
            <a:noFill/>
            <a:miter lim="800000"/>
            <a:headEnd/>
            <a:tailEnd/>
          </a:ln>
          <a:effectLst/>
        </p:spPr>
      </p:pic>
    </p:spTree>
    <p:extLst>
      <p:ext uri="{BB962C8B-B14F-4D97-AF65-F5344CB8AC3E}">
        <p14:creationId xmlns:p14="http://schemas.microsoft.com/office/powerpoint/2010/main" val="2503479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516" y="1357298"/>
            <a:ext cx="11239018" cy="5572164"/>
          </a:xfrm>
        </p:spPr>
        <p:txBody>
          <a:bodyPr>
            <a:noAutofit/>
          </a:bodyPr>
          <a:lstStyle/>
          <a:p>
            <a:pPr marL="0" indent="0">
              <a:buNone/>
            </a:pPr>
            <a:r>
              <a:rPr lang="en-AU" sz="2800" b="1" u="sng" dirty="0" smtClean="0">
                <a:solidFill>
                  <a:srgbClr val="FFFF00"/>
                </a:solidFill>
              </a:rPr>
              <a:t>Example 5.1r:</a:t>
            </a:r>
            <a:r>
              <a:rPr lang="en-AU" sz="2800" b="1" dirty="0" smtClean="0">
                <a:solidFill>
                  <a:srgbClr val="FFFF00"/>
                </a:solidFill>
              </a:rPr>
              <a:t> </a:t>
            </a:r>
            <a:r>
              <a:rPr lang="en-AU" sz="2800" dirty="0" smtClean="0"/>
              <a:t>A 60.0 W light bulb supplied with 240 V AC uses 60.0 J every second, but the instantaneous power varies from 0.00 to 120 W and current oscillates between 0.00 to 0.250 A (RMS), 100 times every second. Justify and explain this statement. </a:t>
            </a:r>
          </a:p>
          <a:p>
            <a:pPr marL="0" indent="0">
              <a:buNone/>
            </a:pPr>
            <a:endParaRPr lang="en-AU" sz="900" dirty="0" smtClean="0"/>
          </a:p>
          <a:p>
            <a:pPr marL="0" indent="0">
              <a:buNone/>
            </a:pPr>
            <a:r>
              <a:rPr lang="en-AU" sz="3200" b="1" dirty="0" smtClean="0"/>
              <a:t>Note: </a:t>
            </a:r>
          </a:p>
          <a:p>
            <a:pPr marL="0" indent="0" algn="ctr">
              <a:buNone/>
            </a:pPr>
            <a:r>
              <a:rPr lang="en-AU" sz="4400" b="1" dirty="0" smtClean="0"/>
              <a:t>½ V</a:t>
            </a:r>
            <a:r>
              <a:rPr lang="en-AU" sz="4400" b="1" baseline="-25000" dirty="0" smtClean="0"/>
              <a:t>AC</a:t>
            </a:r>
            <a:r>
              <a:rPr lang="en-AU" sz="4400" b="1" baseline="30000" dirty="0" smtClean="0"/>
              <a:t>2</a:t>
            </a:r>
            <a:r>
              <a:rPr lang="en-AU" sz="4400" b="1" dirty="0" smtClean="0"/>
              <a:t> = V</a:t>
            </a:r>
            <a:r>
              <a:rPr lang="en-AU" sz="4400" b="1" baseline="-25000" dirty="0" smtClean="0"/>
              <a:t>DC</a:t>
            </a:r>
            <a:r>
              <a:rPr lang="en-AU" sz="4400" b="1" baseline="30000" dirty="0" smtClean="0"/>
              <a:t>2</a:t>
            </a:r>
          </a:p>
          <a:p>
            <a:pPr marL="0" indent="0">
              <a:buNone/>
            </a:pPr>
            <a:r>
              <a:rPr lang="en-AU" sz="2800" b="1" u="sng" dirty="0" smtClean="0">
                <a:solidFill>
                  <a:srgbClr val="FFFF00"/>
                </a:solidFill>
              </a:rPr>
              <a:t>Example 5.1s:</a:t>
            </a:r>
            <a:r>
              <a:rPr lang="en-AU" sz="2800" b="1" dirty="0" smtClean="0">
                <a:solidFill>
                  <a:srgbClr val="FFFF00"/>
                </a:solidFill>
              </a:rPr>
              <a:t> </a:t>
            </a:r>
            <a:r>
              <a:rPr lang="en-AU" sz="2800" dirty="0" smtClean="0"/>
              <a:t>The AC power in power lines oscillates at +340 V to -340 V in Australia. What is the DC power rating that a toaster is to be designed for?</a:t>
            </a:r>
            <a:endParaRPr lang="en-AU" sz="2800" dirty="0"/>
          </a:p>
          <a:p>
            <a:pPr marL="0" indent="0">
              <a:buNone/>
            </a:pPr>
            <a:endParaRPr lang="en-AU" sz="2800" dirty="0"/>
          </a:p>
          <a:p>
            <a:endParaRPr lang="en-AU" sz="2800" dirty="0"/>
          </a:p>
        </p:txBody>
      </p:sp>
      <p:sp>
        <p:nvSpPr>
          <p:cNvPr id="4" name="Title 1"/>
          <p:cNvSpPr txBox="1">
            <a:spLocks/>
          </p:cNvSpPr>
          <p:nvPr/>
        </p:nvSpPr>
        <p:spPr bwMode="auto">
          <a:xfrm>
            <a:off x="312516" y="214298"/>
            <a:ext cx="11879484"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Peak, RMS and Peak-to-Peak </a:t>
            </a:r>
            <a:r>
              <a:rPr lang="en-AU" sz="4000" b="1" kern="0" dirty="0" smtClean="0">
                <a:solidFill>
                  <a:schemeClr val="tx2"/>
                </a:solidFill>
                <a:latin typeface="+mj-lt"/>
                <a:ea typeface="+mj-ea"/>
                <a:cs typeface="+mj-cs"/>
              </a:rPr>
              <a:t>Voltages</a:t>
            </a:r>
            <a:endParaRPr lang="en-AU" sz="4000" b="1" kern="0" dirty="0">
              <a:solidFill>
                <a:schemeClr val="tx2"/>
              </a:solidFill>
              <a:latin typeface="+mj-lt"/>
              <a:ea typeface="+mj-ea"/>
              <a:cs typeface="+mj-cs"/>
            </a:endParaRPr>
          </a:p>
        </p:txBody>
      </p:sp>
    </p:spTree>
    <p:extLst>
      <p:ext uri="{BB962C8B-B14F-4D97-AF65-F5344CB8AC3E}">
        <p14:creationId xmlns:p14="http://schemas.microsoft.com/office/powerpoint/2010/main" val="2959805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1" y="-24"/>
            <a:ext cx="10202097" cy="1143000"/>
          </a:xfrm>
        </p:spPr>
        <p:txBody>
          <a:bodyPr>
            <a:normAutofit/>
          </a:bodyPr>
          <a:lstStyle/>
          <a:p>
            <a:pPr algn="l"/>
            <a:r>
              <a:rPr lang="en-AU" b="1" dirty="0"/>
              <a:t>Magnetic Field Strength (Flux Density)</a:t>
            </a:r>
          </a:p>
        </p:txBody>
      </p:sp>
      <p:sp>
        <p:nvSpPr>
          <p:cNvPr id="3" name="Content Placeholder 2"/>
          <p:cNvSpPr>
            <a:spLocks noGrp="1"/>
          </p:cNvSpPr>
          <p:nvPr>
            <p:ph idx="1"/>
          </p:nvPr>
        </p:nvSpPr>
        <p:spPr>
          <a:xfrm>
            <a:off x="417785" y="1000108"/>
            <a:ext cx="11020097" cy="5629292"/>
          </a:xfrm>
        </p:spPr>
        <p:txBody>
          <a:bodyPr>
            <a:normAutofit/>
          </a:bodyPr>
          <a:lstStyle/>
          <a:p>
            <a:pPr>
              <a:buNone/>
            </a:pPr>
            <a:r>
              <a:rPr lang="en-AU" sz="2800" dirty="0"/>
              <a:t>The magnetic flux is the strength of the magnetic field in a given area</a:t>
            </a:r>
            <a:r>
              <a:rPr lang="en-AU" sz="2800" dirty="0" smtClean="0"/>
              <a:t>.</a:t>
            </a:r>
          </a:p>
          <a:p>
            <a:pPr>
              <a:buNone/>
            </a:pPr>
            <a:endParaRPr lang="en-AU" sz="2800" dirty="0"/>
          </a:p>
          <a:p>
            <a:pPr marL="36900" indent="0">
              <a:buNone/>
            </a:pPr>
            <a:r>
              <a:rPr lang="en-US" sz="2800" dirty="0"/>
              <a:t>We generally define </a:t>
            </a:r>
            <a:r>
              <a:rPr lang="en-US" sz="2800" dirty="0" smtClean="0"/>
              <a:t>an</a:t>
            </a:r>
            <a:endParaRPr lang="en-US" sz="2800" dirty="0"/>
          </a:p>
          <a:p>
            <a:pPr marL="36900" indent="0">
              <a:spcBef>
                <a:spcPts val="0"/>
              </a:spcBef>
              <a:spcAft>
                <a:spcPts val="0"/>
              </a:spcAft>
              <a:buNone/>
            </a:pPr>
            <a:r>
              <a:rPr lang="en-US" sz="2800" dirty="0" smtClean="0">
                <a:solidFill>
                  <a:schemeClr val="accent2">
                    <a:lumMod val="40000"/>
                    <a:lumOff val="60000"/>
                  </a:schemeClr>
                </a:solidFill>
              </a:rPr>
              <a:t>AREA</a:t>
            </a:r>
            <a:r>
              <a:rPr lang="en-US" sz="2800" dirty="0" smtClean="0"/>
              <a:t> </a:t>
            </a:r>
            <a:r>
              <a:rPr lang="en-US" sz="2800" dirty="0"/>
              <a:t>vector as </a:t>
            </a:r>
            <a:r>
              <a:rPr lang="en-US" sz="2800" dirty="0" smtClean="0"/>
              <a:t>one </a:t>
            </a:r>
            <a:r>
              <a:rPr lang="en-US" sz="2800" dirty="0"/>
              <a:t>that </a:t>
            </a:r>
            <a:endParaRPr lang="en-US" sz="2800" dirty="0" smtClean="0"/>
          </a:p>
          <a:p>
            <a:pPr marL="36900" indent="0">
              <a:spcBef>
                <a:spcPts val="0"/>
              </a:spcBef>
              <a:spcAft>
                <a:spcPts val="0"/>
              </a:spcAft>
              <a:buNone/>
            </a:pPr>
            <a:r>
              <a:rPr lang="en-US" sz="2800" dirty="0" smtClean="0"/>
              <a:t>is perpendicular to </a:t>
            </a:r>
            <a:r>
              <a:rPr lang="en-US" sz="2800" dirty="0"/>
              <a:t>the </a:t>
            </a:r>
          </a:p>
          <a:p>
            <a:pPr marL="36900" indent="0">
              <a:spcBef>
                <a:spcPts val="0"/>
              </a:spcBef>
              <a:spcAft>
                <a:spcPts val="0"/>
              </a:spcAft>
              <a:buNone/>
            </a:pPr>
            <a:r>
              <a:rPr lang="en-US" sz="2800" dirty="0"/>
              <a:t>surface of the material. </a:t>
            </a:r>
          </a:p>
          <a:p>
            <a:pPr marL="36900" indent="0">
              <a:spcBef>
                <a:spcPts val="0"/>
              </a:spcBef>
              <a:spcAft>
                <a:spcPts val="0"/>
              </a:spcAft>
              <a:buNone/>
            </a:pPr>
            <a:r>
              <a:rPr lang="en-US" sz="2800" dirty="0"/>
              <a:t>Therefore, you can see in </a:t>
            </a:r>
            <a:endParaRPr lang="en-US" sz="2800" dirty="0" smtClean="0"/>
          </a:p>
          <a:p>
            <a:pPr marL="36900" indent="0">
              <a:spcBef>
                <a:spcPts val="0"/>
              </a:spcBef>
              <a:spcAft>
                <a:spcPts val="0"/>
              </a:spcAft>
              <a:buNone/>
            </a:pPr>
            <a:r>
              <a:rPr lang="en-US" sz="2800" dirty="0" smtClean="0"/>
              <a:t>the </a:t>
            </a:r>
            <a:r>
              <a:rPr lang="en-US" sz="2800" dirty="0"/>
              <a:t>figure that the AREA </a:t>
            </a:r>
            <a:endParaRPr lang="en-US" sz="2800" dirty="0" smtClean="0"/>
          </a:p>
          <a:p>
            <a:pPr marL="36900" indent="0">
              <a:spcBef>
                <a:spcPts val="0"/>
              </a:spcBef>
              <a:spcAft>
                <a:spcPts val="0"/>
              </a:spcAft>
              <a:buNone/>
            </a:pPr>
            <a:r>
              <a:rPr lang="en-US" sz="2800" dirty="0" smtClean="0"/>
              <a:t>vector </a:t>
            </a:r>
            <a:r>
              <a:rPr lang="en-US" sz="2800" dirty="0"/>
              <a:t>and the Magnetic </a:t>
            </a:r>
            <a:endParaRPr lang="en-US" sz="2800" dirty="0" smtClean="0"/>
          </a:p>
          <a:p>
            <a:pPr marL="36900" indent="0">
              <a:spcBef>
                <a:spcPts val="0"/>
              </a:spcBef>
              <a:spcAft>
                <a:spcPts val="0"/>
              </a:spcAft>
              <a:buNone/>
            </a:pPr>
            <a:r>
              <a:rPr lang="en-US" sz="2800" dirty="0" smtClean="0"/>
              <a:t>Field </a:t>
            </a:r>
            <a:r>
              <a:rPr lang="en-US" sz="2800" dirty="0"/>
              <a:t>vector are </a:t>
            </a:r>
            <a:r>
              <a:rPr lang="en-US" sz="2800" b="1" dirty="0" smtClean="0">
                <a:solidFill>
                  <a:schemeClr val="accent2">
                    <a:lumMod val="40000"/>
                    <a:lumOff val="60000"/>
                  </a:schemeClr>
                </a:solidFill>
              </a:rPr>
              <a:t>PARALLEL.</a:t>
            </a:r>
            <a:endParaRPr lang="en-AU" sz="2800" dirty="0"/>
          </a:p>
        </p:txBody>
      </p:sp>
      <p:grpSp>
        <p:nvGrpSpPr>
          <p:cNvPr id="6" name="Group 5"/>
          <p:cNvGrpSpPr/>
          <p:nvPr/>
        </p:nvGrpSpPr>
        <p:grpSpPr>
          <a:xfrm>
            <a:off x="5447889" y="2165577"/>
            <a:ext cx="6116977" cy="3441221"/>
            <a:chOff x="6187990" y="2142171"/>
            <a:chExt cx="4480010" cy="2644151"/>
          </a:xfrm>
        </p:grpSpPr>
        <p:pic>
          <p:nvPicPr>
            <p:cNvPr id="5" name="Picture 4" descr="121103121"/>
            <p:cNvPicPr>
              <a:picLocks noChangeAspect="1" noChangeArrowheads="1"/>
            </p:cNvPicPr>
            <p:nvPr/>
          </p:nvPicPr>
          <p:blipFill>
            <a:blip r:embed="rId2"/>
            <a:srcRect/>
            <a:stretch>
              <a:fillRect/>
            </a:stretch>
          </p:blipFill>
          <p:spPr bwMode="auto">
            <a:xfrm>
              <a:off x="6187990" y="2143116"/>
              <a:ext cx="4480010" cy="2643206"/>
            </a:xfrm>
            <a:prstGeom prst="rect">
              <a:avLst/>
            </a:prstGeom>
            <a:noFill/>
            <a:ln w="9525">
              <a:noFill/>
              <a:miter lim="800000"/>
              <a:headEnd/>
              <a:tailEnd/>
            </a:ln>
          </p:spPr>
        </p:pic>
        <p:cxnSp>
          <p:nvCxnSpPr>
            <p:cNvPr id="7" name="Straight Arrow Connector 6"/>
            <p:cNvCxnSpPr/>
            <p:nvPr/>
          </p:nvCxnSpPr>
          <p:spPr bwMode="auto">
            <a:xfrm flipV="1">
              <a:off x="7810512" y="2500306"/>
              <a:ext cx="1214446" cy="714380"/>
            </a:xfrm>
            <a:prstGeom prst="straightConnector1">
              <a:avLst/>
            </a:prstGeom>
            <a:solidFill>
              <a:schemeClr val="accent1"/>
            </a:solidFill>
            <a:ln w="31750" cap="flat" cmpd="sng" algn="ctr">
              <a:solidFill>
                <a:schemeClr val="bg2">
                  <a:lumMod val="75000"/>
                </a:schemeClr>
              </a:solidFill>
              <a:prstDash val="solid"/>
              <a:round/>
              <a:headEnd type="none" w="med" len="med"/>
              <a:tailEnd type="arrow"/>
            </a:ln>
            <a:effectLst/>
          </p:spPr>
        </p:cxnSp>
        <p:sp>
          <p:nvSpPr>
            <p:cNvPr id="8" name="TextBox 7"/>
            <p:cNvSpPr txBox="1"/>
            <p:nvPr/>
          </p:nvSpPr>
          <p:spPr>
            <a:xfrm>
              <a:off x="9004438" y="2142171"/>
              <a:ext cx="1643042" cy="780411"/>
            </a:xfrm>
            <a:prstGeom prst="rect">
              <a:avLst/>
            </a:prstGeom>
            <a:noFill/>
          </p:spPr>
          <p:txBody>
            <a:bodyPr wrap="square" rtlCol="0">
              <a:spAutoFit/>
            </a:bodyPr>
            <a:lstStyle/>
            <a:p>
              <a:r>
                <a:rPr lang="en-AU" sz="2000" b="1" dirty="0">
                  <a:solidFill>
                    <a:schemeClr val="bg2">
                      <a:lumMod val="75000"/>
                    </a:schemeClr>
                  </a:solidFill>
                  <a:latin typeface="Arial" pitchFamily="34" charset="0"/>
                  <a:cs typeface="Arial" pitchFamily="34" charset="0"/>
                </a:rPr>
                <a:t>Area vector perpendicular to the surface area.</a:t>
              </a:r>
            </a:p>
          </p:txBody>
        </p:sp>
      </p:grpSp>
    </p:spTree>
    <p:extLst>
      <p:ext uri="{BB962C8B-B14F-4D97-AF65-F5344CB8AC3E}">
        <p14:creationId xmlns:p14="http://schemas.microsoft.com/office/powerpoint/2010/main" val="824977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a:t>
            </a:r>
            <a:r>
              <a:rPr lang="en-AU" sz="2800" dirty="0" smtClean="0">
                <a:solidFill>
                  <a:schemeClr val="accent5">
                    <a:lumMod val="50000"/>
                  </a:schemeClr>
                </a:solidFill>
                <a:latin typeface="Arial" pitchFamily="34" charset="0"/>
                <a:cs typeface="Arial" pitchFamily="34" charset="0"/>
              </a:rPr>
              <a:t>5.1 - </a:t>
            </a:r>
            <a:r>
              <a:rPr lang="en-AU" sz="2800" dirty="0">
                <a:solidFill>
                  <a:schemeClr val="accent5">
                    <a:lumMod val="50000"/>
                  </a:schemeClr>
                </a:solidFill>
                <a:latin typeface="Arial" pitchFamily="34" charset="0"/>
                <a:cs typeface="Arial" pitchFamily="34" charset="0"/>
              </a:rPr>
              <a:t>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a:t>
            </a:r>
            <a:r>
              <a:rPr lang="en-AU" sz="2800" dirty="0" smtClean="0">
                <a:solidFill>
                  <a:schemeClr val="accent5">
                    <a:lumMod val="50000"/>
                  </a:schemeClr>
                </a:solidFill>
                <a:latin typeface="Arial" pitchFamily="34" charset="0"/>
                <a:cs typeface="Arial" pitchFamily="34" charset="0"/>
              </a:rPr>
              <a:t>5.2, </a:t>
            </a:r>
            <a:r>
              <a:rPr lang="en-AU" sz="2800" dirty="0">
                <a:solidFill>
                  <a:schemeClr val="accent5">
                    <a:lumMod val="50000"/>
                  </a:schemeClr>
                </a:solidFill>
                <a:latin typeface="Arial" pitchFamily="34" charset="0"/>
                <a:cs typeface="Arial" pitchFamily="34" charset="0"/>
              </a:rPr>
              <a:t>page </a:t>
            </a:r>
            <a:r>
              <a:rPr lang="en-AU" sz="2800" dirty="0" smtClean="0">
                <a:solidFill>
                  <a:schemeClr val="accent5">
                    <a:lumMod val="50000"/>
                  </a:schemeClr>
                </a:solidFill>
                <a:latin typeface="Arial" pitchFamily="34" charset="0"/>
                <a:cs typeface="Arial" pitchFamily="34" charset="0"/>
              </a:rPr>
              <a:t>134-140 </a:t>
            </a:r>
            <a:r>
              <a:rPr lang="en-AU" sz="2800" dirty="0">
                <a:solidFill>
                  <a:schemeClr val="accent5">
                    <a:lumMod val="50000"/>
                  </a:schemeClr>
                </a:solidFill>
                <a:latin typeface="Arial" pitchFamily="34" charset="0"/>
                <a:cs typeface="Arial" pitchFamily="34" charset="0"/>
              </a:rPr>
              <a:t>and answer </a:t>
            </a:r>
          </a:p>
          <a:p>
            <a:pPr>
              <a:spcAft>
                <a:spcPts val="1200"/>
              </a:spcAft>
            </a:pPr>
            <a:r>
              <a:rPr lang="en-AU" sz="2800" dirty="0">
                <a:solidFill>
                  <a:schemeClr val="accent5">
                    <a:lumMod val="50000"/>
                  </a:schemeClr>
                </a:solidFill>
                <a:latin typeface="Arial" pitchFamily="34" charset="0"/>
                <a:cs typeface="Arial" pitchFamily="34" charset="0"/>
              </a:rPr>
              <a:t>	Q1 </a:t>
            </a:r>
            <a:r>
              <a:rPr lang="en-AU" sz="2800" dirty="0" smtClean="0">
                <a:solidFill>
                  <a:schemeClr val="accent5">
                    <a:lumMod val="50000"/>
                  </a:schemeClr>
                </a:solidFill>
                <a:latin typeface="Arial" pitchFamily="34" charset="0"/>
                <a:cs typeface="Arial" pitchFamily="34" charset="0"/>
              </a:rPr>
              <a:t>&amp; Q2 Set 5.2</a:t>
            </a:r>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5806204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smtClean="0"/>
              <a:t>GENERATORS</a:t>
            </a:r>
            <a:endParaRPr lang="en-AU" sz="6600" dirty="0"/>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smtClean="0"/>
              <a:t>Chapter 5.2</a:t>
            </a:r>
          </a:p>
          <a:p>
            <a:pPr algn="l"/>
            <a:r>
              <a:rPr lang="en-AU" sz="3600" dirty="0"/>
              <a:t>Page 134 - 140</a:t>
            </a:r>
          </a:p>
        </p:txBody>
      </p:sp>
    </p:spTree>
    <p:extLst>
      <p:ext uri="{BB962C8B-B14F-4D97-AF65-F5344CB8AC3E}">
        <p14:creationId xmlns:p14="http://schemas.microsoft.com/office/powerpoint/2010/main" val="23282222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smtClean="0"/>
              <a:t>Components</a:t>
            </a:r>
            <a:endParaRPr lang="en-AU" b="1" dirty="0"/>
          </a:p>
        </p:txBody>
      </p:sp>
      <p:pic>
        <p:nvPicPr>
          <p:cNvPr id="310274" name="Picture 2" descr="http://image.tutorvista.com/content/electricity/dc-generator.jpeg"/>
          <p:cNvPicPr>
            <a:picLocks noChangeAspect="1" noChangeArrowheads="1"/>
          </p:cNvPicPr>
          <p:nvPr/>
        </p:nvPicPr>
        <p:blipFill>
          <a:blip r:embed="rId2"/>
          <a:srcRect/>
          <a:stretch>
            <a:fillRect/>
          </a:stretch>
        </p:blipFill>
        <p:spPr bwMode="auto">
          <a:xfrm>
            <a:off x="2595901" y="923359"/>
            <a:ext cx="6999511" cy="5263486"/>
          </a:xfrm>
          <a:prstGeom prst="rect">
            <a:avLst/>
          </a:prstGeom>
          <a:noFill/>
        </p:spPr>
      </p:pic>
      <p:sp>
        <p:nvSpPr>
          <p:cNvPr id="6" name="TextBox 5"/>
          <p:cNvSpPr txBox="1"/>
          <p:nvPr/>
        </p:nvSpPr>
        <p:spPr>
          <a:xfrm>
            <a:off x="1" y="6205679"/>
            <a:ext cx="12192000" cy="492443"/>
          </a:xfrm>
          <a:prstGeom prst="rect">
            <a:avLst/>
          </a:prstGeom>
          <a:noFill/>
        </p:spPr>
        <p:txBody>
          <a:bodyPr wrap="square" rtlCol="0">
            <a:spAutoFit/>
          </a:bodyPr>
          <a:lstStyle/>
          <a:p>
            <a:pPr algn="ctr"/>
            <a:r>
              <a:rPr lang="en-AU" sz="2600" dirty="0" smtClean="0"/>
              <a:t>A commutator </a:t>
            </a:r>
            <a:r>
              <a:rPr lang="en-AU" sz="2600" dirty="0"/>
              <a:t>can be </a:t>
            </a:r>
            <a:r>
              <a:rPr lang="en-AU" sz="2600" u="sng" dirty="0"/>
              <a:t>slip rings</a:t>
            </a:r>
            <a:r>
              <a:rPr lang="en-AU" sz="2600" dirty="0"/>
              <a:t> (AC) or </a:t>
            </a:r>
            <a:r>
              <a:rPr lang="en-AU" sz="2600" u="sng" dirty="0"/>
              <a:t>split rings</a:t>
            </a:r>
            <a:r>
              <a:rPr lang="en-AU" sz="2600" dirty="0"/>
              <a:t> (DC).</a:t>
            </a:r>
          </a:p>
        </p:txBody>
      </p:sp>
    </p:spTree>
    <p:extLst>
      <p:ext uri="{BB962C8B-B14F-4D97-AF65-F5344CB8AC3E}">
        <p14:creationId xmlns:p14="http://schemas.microsoft.com/office/powerpoint/2010/main" val="125945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smtClean="0"/>
              <a:t>Electric Generation</a:t>
            </a:r>
            <a:endParaRPr lang="en-AU" b="1" dirty="0"/>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dirty="0"/>
              <a:t>Generation of electricity is achieved by inducing a current in a conductor by moving </a:t>
            </a:r>
            <a:r>
              <a:rPr lang="en-AU" sz="2800" dirty="0" smtClean="0"/>
              <a:t>the coil </a:t>
            </a:r>
            <a:r>
              <a:rPr lang="en-AU" sz="2800" dirty="0"/>
              <a:t>in a </a:t>
            </a:r>
            <a:r>
              <a:rPr lang="en-AU" sz="2800" dirty="0" smtClean="0"/>
              <a:t>magnetic field. When moved perpendicular to the magnetic field, then a maximum EMF is generated.</a:t>
            </a:r>
          </a:p>
          <a:p>
            <a:pPr marL="0" indent="0">
              <a:buNone/>
            </a:pPr>
            <a:endParaRPr lang="en-AU" sz="2800" dirty="0" smtClean="0"/>
          </a:p>
          <a:p>
            <a:pPr marL="0" indent="0">
              <a:buNone/>
            </a:pPr>
            <a:r>
              <a:rPr lang="en-AU" sz="2800" dirty="0" smtClean="0"/>
              <a:t>	</a:t>
            </a:r>
            <a:endParaRPr lang="en-AU"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941" y="2469687"/>
            <a:ext cx="6397484" cy="4315591"/>
          </a:xfrm>
          <a:prstGeom prst="rect">
            <a:avLst/>
          </a:prstGeom>
        </p:spPr>
      </p:pic>
    </p:spTree>
    <p:extLst>
      <p:ext uri="{BB962C8B-B14F-4D97-AF65-F5344CB8AC3E}">
        <p14:creationId xmlns:p14="http://schemas.microsoft.com/office/powerpoint/2010/main" val="251955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Generators</a:t>
            </a:r>
            <a:endParaRPr lang="en-AU" b="1" dirty="0"/>
          </a:p>
        </p:txBody>
      </p:sp>
      <p:sp>
        <p:nvSpPr>
          <p:cNvPr id="3" name="Content Placeholder 2"/>
          <p:cNvSpPr>
            <a:spLocks noGrp="1"/>
          </p:cNvSpPr>
          <p:nvPr>
            <p:ph idx="1"/>
          </p:nvPr>
        </p:nvSpPr>
        <p:spPr>
          <a:xfrm>
            <a:off x="335666" y="775504"/>
            <a:ext cx="11308466" cy="6011082"/>
          </a:xfrm>
        </p:spPr>
        <p:txBody>
          <a:bodyPr>
            <a:normAutofit/>
          </a:bodyPr>
          <a:lstStyle/>
          <a:p>
            <a:pPr marL="0" indent="0">
              <a:buNone/>
            </a:pPr>
            <a:r>
              <a:rPr lang="en-AU" sz="2800" dirty="0"/>
              <a:t>EMF is used to produce a </a:t>
            </a:r>
            <a:r>
              <a:rPr lang="en-AU" sz="2800" dirty="0" smtClean="0"/>
              <a:t>current. The rod inside the magnetic filed and the wires outside </a:t>
            </a:r>
            <a:r>
              <a:rPr lang="en-AU" sz="2800" dirty="0"/>
              <a:t>the magnetic </a:t>
            </a:r>
            <a:r>
              <a:rPr lang="en-AU" sz="2800" dirty="0" smtClean="0"/>
              <a:t>field give </a:t>
            </a:r>
            <a:r>
              <a:rPr lang="en-AU" sz="2800" dirty="0"/>
              <a:t>the electrons </a:t>
            </a:r>
            <a:r>
              <a:rPr lang="en-AU" sz="2800" dirty="0" smtClean="0"/>
              <a:t>a </a:t>
            </a:r>
            <a:r>
              <a:rPr lang="en-AU" sz="2800" dirty="0"/>
              <a:t>path of low-resistance to go around </a:t>
            </a:r>
            <a:r>
              <a:rPr lang="en-AU" sz="2800" dirty="0" smtClean="0"/>
              <a:t>(to </a:t>
            </a:r>
            <a:r>
              <a:rPr lang="en-AU" sz="2800" dirty="0"/>
              <a:t>the positively charged </a:t>
            </a:r>
            <a:r>
              <a:rPr lang="en-AU" sz="2800" dirty="0" smtClean="0"/>
              <a:t>end).</a:t>
            </a:r>
            <a:endParaRPr lang="en-AU" sz="2800" dirty="0"/>
          </a:p>
          <a:p>
            <a:pPr marL="0" indent="0">
              <a:spcBef>
                <a:spcPts val="1200"/>
              </a:spcBef>
              <a:spcAft>
                <a:spcPts val="0"/>
              </a:spcAft>
              <a:buNone/>
            </a:pPr>
            <a:r>
              <a:rPr lang="en-AU" sz="2800" dirty="0"/>
              <a:t>Once the electrons reach the positive end, they will be </a:t>
            </a:r>
            <a:endParaRPr lang="en-AU" sz="2800" dirty="0" smtClean="0"/>
          </a:p>
          <a:p>
            <a:pPr marL="0" indent="0">
              <a:spcBef>
                <a:spcPts val="0"/>
              </a:spcBef>
              <a:spcAft>
                <a:spcPts val="0"/>
              </a:spcAft>
              <a:buNone/>
            </a:pPr>
            <a:r>
              <a:rPr lang="en-AU" sz="2800" dirty="0" smtClean="0"/>
              <a:t>back </a:t>
            </a:r>
            <a:r>
              <a:rPr lang="en-AU" sz="2800" dirty="0"/>
              <a:t>in the magnetic field falling down with the metal </a:t>
            </a:r>
            <a:endParaRPr lang="en-AU" sz="2800" dirty="0" smtClean="0"/>
          </a:p>
          <a:p>
            <a:pPr marL="0" indent="0">
              <a:spcBef>
                <a:spcPts val="0"/>
              </a:spcBef>
              <a:spcAft>
                <a:spcPts val="0"/>
              </a:spcAft>
              <a:buNone/>
            </a:pPr>
            <a:r>
              <a:rPr lang="en-AU" sz="2800" dirty="0" smtClean="0"/>
              <a:t>rod</a:t>
            </a:r>
            <a:r>
              <a:rPr lang="en-AU" sz="2800" dirty="0"/>
              <a:t>, and will again experience a magnetic force </a:t>
            </a:r>
            <a:endParaRPr lang="en-AU" sz="2800" dirty="0" smtClean="0"/>
          </a:p>
          <a:p>
            <a:pPr marL="0" indent="0">
              <a:spcBef>
                <a:spcPts val="0"/>
              </a:spcBef>
              <a:spcAft>
                <a:spcPts val="0"/>
              </a:spcAft>
              <a:buNone/>
            </a:pPr>
            <a:r>
              <a:rPr lang="en-AU" sz="2800" dirty="0" smtClean="0"/>
              <a:t>pushing </a:t>
            </a:r>
            <a:r>
              <a:rPr lang="en-AU" sz="2800" dirty="0"/>
              <a:t>them to the far end of the rod. The </a:t>
            </a:r>
            <a:r>
              <a:rPr lang="en-AU" sz="2800" dirty="0" smtClean="0"/>
              <a:t>electrons</a:t>
            </a:r>
          </a:p>
          <a:p>
            <a:pPr marL="0" indent="0">
              <a:spcBef>
                <a:spcPts val="0"/>
              </a:spcBef>
              <a:spcAft>
                <a:spcPts val="0"/>
              </a:spcAft>
              <a:buNone/>
            </a:pPr>
            <a:r>
              <a:rPr lang="en-AU" sz="2800" dirty="0"/>
              <a:t>w</a:t>
            </a:r>
            <a:r>
              <a:rPr lang="en-AU" sz="2800" dirty="0" smtClean="0"/>
              <a:t>ill </a:t>
            </a:r>
            <a:r>
              <a:rPr lang="en-AU" sz="2800" dirty="0"/>
              <a:t>then move around the circuit for a second time. </a:t>
            </a:r>
          </a:p>
          <a:p>
            <a:pPr marL="0" indent="0">
              <a:spcBef>
                <a:spcPts val="1200"/>
              </a:spcBef>
              <a:spcAft>
                <a:spcPts val="0"/>
              </a:spcAft>
              <a:buNone/>
            </a:pPr>
            <a:r>
              <a:rPr lang="en-AU" sz="2800" dirty="0"/>
              <a:t>The electrons will continue to </a:t>
            </a:r>
            <a:r>
              <a:rPr lang="en-AU" sz="2800" dirty="0" smtClean="0"/>
              <a:t>go around as long as </a:t>
            </a:r>
            <a:endParaRPr lang="en-AU" sz="2800" dirty="0"/>
          </a:p>
          <a:p>
            <a:pPr marL="0" indent="0">
              <a:spcBef>
                <a:spcPts val="0"/>
              </a:spcBef>
              <a:spcAft>
                <a:spcPts val="0"/>
              </a:spcAft>
              <a:buNone/>
            </a:pPr>
            <a:r>
              <a:rPr lang="en-AU" sz="2800" dirty="0" smtClean="0"/>
              <a:t>the </a:t>
            </a:r>
            <a:r>
              <a:rPr lang="en-AU" sz="2800" dirty="0"/>
              <a:t>wire is falling </a:t>
            </a:r>
            <a:r>
              <a:rPr lang="en-AU" sz="2800" dirty="0" smtClean="0"/>
              <a:t>through the magnetic field. An</a:t>
            </a:r>
            <a:endParaRPr lang="en-AU" sz="2800" dirty="0"/>
          </a:p>
          <a:p>
            <a:pPr marL="0" indent="0">
              <a:spcBef>
                <a:spcPts val="0"/>
              </a:spcBef>
              <a:spcAft>
                <a:spcPts val="0"/>
              </a:spcAft>
              <a:buNone/>
            </a:pPr>
            <a:r>
              <a:rPr lang="en-AU" sz="2800" dirty="0" smtClean="0"/>
              <a:t>electric </a:t>
            </a:r>
            <a:r>
              <a:rPr lang="en-AU" sz="2800" dirty="0"/>
              <a:t>current has been generated</a:t>
            </a:r>
            <a:r>
              <a:rPr lang="en-AU" sz="2800" dirty="0" smtClean="0"/>
              <a:t>!</a:t>
            </a:r>
          </a:p>
          <a:p>
            <a:pPr marL="0" indent="0">
              <a:spcBef>
                <a:spcPts val="1200"/>
              </a:spcBef>
              <a:spcAft>
                <a:spcPts val="0"/>
              </a:spcAft>
              <a:buNone/>
            </a:pPr>
            <a:r>
              <a:rPr lang="en-AU" sz="2800" dirty="0" smtClean="0"/>
              <a:t>Direction is determined by the “Left Hand Rule”</a:t>
            </a:r>
          </a:p>
        </p:txBody>
      </p:sp>
      <p:pic>
        <p:nvPicPr>
          <p:cNvPr id="317442" name="Picture 2"/>
          <p:cNvPicPr>
            <a:picLocks noChangeAspect="1" noChangeArrowheads="1"/>
          </p:cNvPicPr>
          <p:nvPr/>
        </p:nvPicPr>
        <p:blipFill>
          <a:blip r:embed="rId2"/>
          <a:srcRect/>
          <a:stretch>
            <a:fillRect/>
          </a:stretch>
        </p:blipFill>
        <p:spPr bwMode="auto">
          <a:xfrm>
            <a:off x="8623139" y="2387012"/>
            <a:ext cx="3568861" cy="4560211"/>
          </a:xfrm>
          <a:prstGeom prst="rect">
            <a:avLst/>
          </a:prstGeom>
          <a:noFill/>
          <a:ln w="9525">
            <a:noFill/>
            <a:miter lim="800000"/>
            <a:headEnd/>
            <a:tailEnd/>
          </a:ln>
          <a:effectLst/>
        </p:spPr>
      </p:pic>
    </p:spTree>
    <p:extLst>
      <p:ext uri="{BB962C8B-B14F-4D97-AF65-F5344CB8AC3E}">
        <p14:creationId xmlns:p14="http://schemas.microsoft.com/office/powerpoint/2010/main" val="711521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Generators</a:t>
            </a:r>
            <a:endParaRPr lang="en-AU" b="1" dirty="0"/>
          </a:p>
        </p:txBody>
      </p:sp>
      <p:sp>
        <p:nvSpPr>
          <p:cNvPr id="3" name="Content Placeholder 2"/>
          <p:cNvSpPr>
            <a:spLocks noGrp="1"/>
          </p:cNvSpPr>
          <p:nvPr>
            <p:ph idx="1"/>
          </p:nvPr>
        </p:nvSpPr>
        <p:spPr>
          <a:xfrm>
            <a:off x="185195" y="928670"/>
            <a:ext cx="11709722" cy="5929330"/>
          </a:xfrm>
        </p:spPr>
        <p:txBody>
          <a:bodyPr>
            <a:normAutofit/>
          </a:bodyPr>
          <a:lstStyle/>
          <a:p>
            <a:pPr marL="36900" indent="0">
              <a:buNone/>
            </a:pPr>
            <a:r>
              <a:rPr lang="en-AU" sz="2800" dirty="0"/>
              <a:t>The induced current in the falling rod means that when the electrons are in the rod they are moving in two directions - downwards with the rod and along the rod.</a:t>
            </a:r>
          </a:p>
          <a:p>
            <a:pPr marL="36900" indent="0">
              <a:spcBef>
                <a:spcPts val="1200"/>
              </a:spcBef>
              <a:spcAft>
                <a:spcPts val="0"/>
              </a:spcAft>
              <a:buNone/>
            </a:pPr>
            <a:r>
              <a:rPr lang="en-AU" sz="2800" dirty="0"/>
              <a:t>The downward movement produced the sideways force along the rod that keeps the current going. But if the electrons are </a:t>
            </a:r>
            <a:endParaRPr lang="en-AU" sz="2800" dirty="0" smtClean="0"/>
          </a:p>
          <a:p>
            <a:pPr marL="36900" indent="0">
              <a:spcBef>
                <a:spcPts val="0"/>
              </a:spcBef>
              <a:spcAft>
                <a:spcPts val="0"/>
              </a:spcAft>
              <a:buNone/>
            </a:pPr>
            <a:r>
              <a:rPr lang="en-AU" sz="2800" dirty="0" smtClean="0"/>
              <a:t>also </a:t>
            </a:r>
            <a:r>
              <a:rPr lang="en-AU" sz="2800" dirty="0"/>
              <a:t>moving along the rod, then the magnetic field </a:t>
            </a:r>
            <a:endParaRPr lang="en-AU" sz="2800" dirty="0" smtClean="0"/>
          </a:p>
          <a:p>
            <a:pPr marL="36900" indent="0">
              <a:spcBef>
                <a:spcPts val="0"/>
              </a:spcBef>
              <a:spcAft>
                <a:spcPts val="0"/>
              </a:spcAft>
              <a:buNone/>
            </a:pPr>
            <a:r>
              <a:rPr lang="en-AU" sz="2800" dirty="0" smtClean="0"/>
              <a:t>exerts </a:t>
            </a:r>
            <a:r>
              <a:rPr lang="en-AU" sz="2800" dirty="0"/>
              <a:t>a second force on the electrons. </a:t>
            </a:r>
            <a:endParaRPr lang="en-AU" sz="2800" dirty="0" smtClean="0"/>
          </a:p>
          <a:p>
            <a:pPr marL="36900" indent="0">
              <a:spcBef>
                <a:spcPts val="0"/>
              </a:spcBef>
              <a:spcAft>
                <a:spcPts val="0"/>
              </a:spcAft>
              <a:buNone/>
            </a:pPr>
            <a:endParaRPr lang="en-AU" sz="2800" dirty="0"/>
          </a:p>
          <a:p>
            <a:pPr marL="36900" indent="0">
              <a:spcBef>
                <a:spcPts val="0"/>
              </a:spcBef>
              <a:spcAft>
                <a:spcPts val="0"/>
              </a:spcAft>
              <a:buNone/>
            </a:pPr>
            <a:r>
              <a:rPr lang="en-AU" sz="2800" dirty="0" smtClean="0"/>
              <a:t>This </a:t>
            </a:r>
            <a:r>
              <a:rPr lang="en-AU" sz="2800" dirty="0"/>
              <a:t>magnetic force opposes </a:t>
            </a:r>
            <a:r>
              <a:rPr lang="en-AU" sz="2800" dirty="0" smtClean="0"/>
              <a:t>the </a:t>
            </a:r>
            <a:r>
              <a:rPr lang="en-AU" sz="2800" dirty="0"/>
              <a:t>accelerating </a:t>
            </a:r>
            <a:endParaRPr lang="en-AU" sz="2800" dirty="0" smtClean="0"/>
          </a:p>
          <a:p>
            <a:pPr marL="36900" indent="0">
              <a:spcBef>
                <a:spcPts val="0"/>
              </a:spcBef>
              <a:spcAft>
                <a:spcPts val="0"/>
              </a:spcAft>
              <a:buNone/>
            </a:pPr>
            <a:r>
              <a:rPr lang="en-AU" sz="2800" dirty="0" smtClean="0"/>
              <a:t>force </a:t>
            </a:r>
            <a:r>
              <a:rPr lang="en-AU" sz="2800" dirty="0"/>
              <a:t>of the </a:t>
            </a:r>
            <a:r>
              <a:rPr lang="en-AU" sz="2800" dirty="0" smtClean="0"/>
              <a:t>weight </a:t>
            </a:r>
            <a:r>
              <a:rPr lang="en-AU" sz="2800" dirty="0"/>
              <a:t>of the rod.</a:t>
            </a:r>
          </a:p>
        </p:txBody>
      </p:sp>
      <p:pic>
        <p:nvPicPr>
          <p:cNvPr id="318466" name="Picture 2"/>
          <p:cNvPicPr>
            <a:picLocks noChangeAspect="1" noChangeArrowheads="1"/>
          </p:cNvPicPr>
          <p:nvPr/>
        </p:nvPicPr>
        <p:blipFill>
          <a:blip r:embed="rId2"/>
          <a:srcRect/>
          <a:stretch>
            <a:fillRect/>
          </a:stretch>
        </p:blipFill>
        <p:spPr bwMode="auto">
          <a:xfrm>
            <a:off x="8194876" y="3012526"/>
            <a:ext cx="3997124" cy="3845473"/>
          </a:xfrm>
          <a:prstGeom prst="rect">
            <a:avLst/>
          </a:prstGeom>
          <a:noFill/>
          <a:ln w="9525">
            <a:noFill/>
            <a:miter lim="800000"/>
            <a:headEnd/>
            <a:tailEnd/>
          </a:ln>
          <a:effectLst/>
        </p:spPr>
      </p:pic>
    </p:spTree>
    <p:extLst>
      <p:ext uri="{BB962C8B-B14F-4D97-AF65-F5344CB8AC3E}">
        <p14:creationId xmlns:p14="http://schemas.microsoft.com/office/powerpoint/2010/main" val="1838452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24"/>
            <a:ext cx="10236422" cy="1143000"/>
          </a:xfrm>
        </p:spPr>
        <p:txBody>
          <a:bodyPr/>
          <a:lstStyle/>
          <a:p>
            <a:pPr algn="l"/>
            <a:r>
              <a:rPr lang="en-AU" b="1" dirty="0" smtClean="0"/>
              <a:t>Generators</a:t>
            </a:r>
            <a:endParaRPr lang="en-AU" b="1" dirty="0"/>
          </a:p>
        </p:txBody>
      </p:sp>
      <p:sp>
        <p:nvSpPr>
          <p:cNvPr id="3" name="Content Placeholder 2"/>
          <p:cNvSpPr>
            <a:spLocks noGrp="1"/>
          </p:cNvSpPr>
          <p:nvPr>
            <p:ph idx="1"/>
          </p:nvPr>
        </p:nvSpPr>
        <p:spPr>
          <a:xfrm>
            <a:off x="312515" y="928670"/>
            <a:ext cx="11250593" cy="5929330"/>
          </a:xfrm>
        </p:spPr>
        <p:txBody>
          <a:bodyPr>
            <a:normAutofit/>
          </a:bodyPr>
          <a:lstStyle/>
          <a:p>
            <a:pPr marL="36900" indent="0">
              <a:buNone/>
            </a:pPr>
            <a:r>
              <a:rPr lang="en-AU" sz="2800" dirty="0"/>
              <a:t>Note: To have a wire hover then the weight of the rod must equal the magnetic force applied by the electron flow in the rod. </a:t>
            </a:r>
          </a:p>
          <a:p>
            <a:pPr>
              <a:buNone/>
            </a:pPr>
            <a:r>
              <a:rPr lang="en-AU" sz="2800" dirty="0"/>
              <a:t>			F</a:t>
            </a:r>
            <a:r>
              <a:rPr lang="en-AU" sz="2800" baseline="-25000" dirty="0"/>
              <a:t>B</a:t>
            </a:r>
            <a:r>
              <a:rPr lang="en-AU" sz="2800" dirty="0"/>
              <a:t> = </a:t>
            </a:r>
            <a:r>
              <a:rPr lang="en-AU" sz="2800" dirty="0" err="1"/>
              <a:t>F</a:t>
            </a:r>
            <a:r>
              <a:rPr lang="en-AU" sz="2800" baseline="-25000" dirty="0" err="1"/>
              <a:t>g</a:t>
            </a:r>
            <a:endParaRPr lang="en-AU" sz="2800" baseline="-25000" dirty="0"/>
          </a:p>
          <a:p>
            <a:pPr>
              <a:buNone/>
            </a:pPr>
            <a:r>
              <a:rPr lang="en-AU" sz="2800" baseline="-25000" dirty="0"/>
              <a:t>			</a:t>
            </a:r>
            <a:r>
              <a:rPr lang="en-AU" sz="2800" dirty="0"/>
              <a:t>I l B</a:t>
            </a:r>
            <a:r>
              <a:rPr lang="en-AU" sz="2800" baseline="-25000" dirty="0">
                <a:sym typeface="Symbol"/>
              </a:rPr>
              <a:t></a:t>
            </a:r>
            <a:r>
              <a:rPr lang="en-AU" sz="2800" dirty="0"/>
              <a:t> = m g</a:t>
            </a:r>
          </a:p>
          <a:p>
            <a:pPr>
              <a:buNone/>
            </a:pPr>
            <a:endParaRPr lang="en-AU" sz="2800" baseline="-25000" dirty="0"/>
          </a:p>
          <a:p>
            <a:pPr>
              <a:spcBef>
                <a:spcPts val="0"/>
              </a:spcBef>
              <a:spcAft>
                <a:spcPts val="0"/>
              </a:spcAft>
              <a:buNone/>
            </a:pPr>
            <a:r>
              <a:rPr lang="en-AU" sz="2800" b="1" u="sng" dirty="0">
                <a:solidFill>
                  <a:srgbClr val="FFFF00"/>
                </a:solidFill>
              </a:rPr>
              <a:t>Example </a:t>
            </a:r>
            <a:r>
              <a:rPr lang="en-AU" sz="2800" b="1" u="sng" dirty="0" smtClean="0">
                <a:solidFill>
                  <a:srgbClr val="FFFF00"/>
                </a:solidFill>
              </a:rPr>
              <a:t>5.2a</a:t>
            </a:r>
            <a:r>
              <a:rPr lang="en-AU" sz="2800" b="1" u="sng" dirty="0">
                <a:solidFill>
                  <a:srgbClr val="FFFF00"/>
                </a:solidFill>
              </a:rPr>
              <a:t>:</a:t>
            </a:r>
            <a:r>
              <a:rPr lang="en-AU" sz="2800" b="1" dirty="0">
                <a:solidFill>
                  <a:srgbClr val="FFFF00"/>
                </a:solidFill>
              </a:rPr>
              <a:t> </a:t>
            </a:r>
            <a:r>
              <a:rPr lang="en-AU" sz="2800" dirty="0"/>
              <a:t>What current will flow </a:t>
            </a:r>
            <a:r>
              <a:rPr lang="en-AU" sz="2800" dirty="0" smtClean="0"/>
              <a:t>through</a:t>
            </a:r>
          </a:p>
          <a:p>
            <a:pPr>
              <a:spcBef>
                <a:spcPts val="0"/>
              </a:spcBef>
              <a:spcAft>
                <a:spcPts val="0"/>
              </a:spcAft>
              <a:buNone/>
            </a:pPr>
            <a:r>
              <a:rPr lang="en-AU" sz="2800" dirty="0" smtClean="0"/>
              <a:t>a </a:t>
            </a:r>
            <a:r>
              <a:rPr lang="en-AU" sz="2800" dirty="0"/>
              <a:t>rod 20 cm long with a mass 18 </a:t>
            </a:r>
            <a:r>
              <a:rPr lang="en-AU" sz="2800" dirty="0" smtClean="0"/>
              <a:t>grams if it is </a:t>
            </a:r>
          </a:p>
          <a:p>
            <a:pPr>
              <a:spcBef>
                <a:spcPts val="0"/>
              </a:spcBef>
              <a:spcAft>
                <a:spcPts val="0"/>
              </a:spcAft>
              <a:buNone/>
            </a:pPr>
            <a:r>
              <a:rPr lang="en-AU" sz="2800" dirty="0" smtClean="0"/>
              <a:t>to hover between two opposing magnets. </a:t>
            </a:r>
            <a:r>
              <a:rPr lang="en-AU" sz="2800" dirty="0"/>
              <a:t>The </a:t>
            </a:r>
            <a:endParaRPr lang="en-AU" sz="2800" dirty="0" smtClean="0"/>
          </a:p>
          <a:p>
            <a:pPr>
              <a:spcBef>
                <a:spcPts val="0"/>
              </a:spcBef>
              <a:spcAft>
                <a:spcPts val="0"/>
              </a:spcAft>
              <a:buNone/>
            </a:pPr>
            <a:r>
              <a:rPr lang="en-AU" sz="2800" dirty="0" smtClean="0"/>
              <a:t>magnetic </a:t>
            </a:r>
            <a:r>
              <a:rPr lang="en-AU" sz="2800" dirty="0"/>
              <a:t>field from the magnets is 0.6 T.</a:t>
            </a:r>
          </a:p>
          <a:p>
            <a:pPr>
              <a:buNone/>
            </a:pPr>
            <a:r>
              <a:rPr lang="en-AU" sz="2800" dirty="0"/>
              <a:t>	</a:t>
            </a:r>
          </a:p>
        </p:txBody>
      </p:sp>
      <p:pic>
        <p:nvPicPr>
          <p:cNvPr id="318466" name="Picture 2"/>
          <p:cNvPicPr>
            <a:picLocks noChangeAspect="1" noChangeArrowheads="1"/>
          </p:cNvPicPr>
          <p:nvPr/>
        </p:nvPicPr>
        <p:blipFill>
          <a:blip r:embed="rId2"/>
          <a:srcRect/>
          <a:stretch>
            <a:fillRect/>
          </a:stretch>
        </p:blipFill>
        <p:spPr bwMode="auto">
          <a:xfrm>
            <a:off x="7638210" y="2476982"/>
            <a:ext cx="4553790" cy="4381018"/>
          </a:xfrm>
          <a:prstGeom prst="rect">
            <a:avLst/>
          </a:prstGeom>
          <a:noFill/>
          <a:ln w="9525">
            <a:noFill/>
            <a:miter lim="800000"/>
            <a:headEnd/>
            <a:tailEnd/>
          </a:ln>
          <a:effectLst/>
        </p:spPr>
      </p:pic>
    </p:spTree>
    <p:extLst>
      <p:ext uri="{BB962C8B-B14F-4D97-AF65-F5344CB8AC3E}">
        <p14:creationId xmlns:p14="http://schemas.microsoft.com/office/powerpoint/2010/main" val="1236800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AC Generators</a:t>
            </a:r>
            <a:endParaRPr lang="en-AU" b="1" dirty="0"/>
          </a:p>
        </p:txBody>
      </p:sp>
      <p:sp>
        <p:nvSpPr>
          <p:cNvPr id="3" name="Content Placeholder 2"/>
          <p:cNvSpPr>
            <a:spLocks noGrp="1"/>
          </p:cNvSpPr>
          <p:nvPr>
            <p:ph idx="1"/>
          </p:nvPr>
        </p:nvSpPr>
        <p:spPr>
          <a:xfrm>
            <a:off x="335666" y="928670"/>
            <a:ext cx="11181144" cy="5786478"/>
          </a:xfrm>
        </p:spPr>
        <p:txBody>
          <a:bodyPr>
            <a:normAutofit/>
          </a:bodyPr>
          <a:lstStyle/>
          <a:p>
            <a:pPr marL="36900" indent="0">
              <a:buNone/>
            </a:pPr>
            <a:r>
              <a:rPr lang="en-AU" sz="2800" dirty="0"/>
              <a:t>An AC Generator works by using a coil turning in a magnetic field. The action of </a:t>
            </a:r>
            <a:r>
              <a:rPr lang="en-AU" sz="2800" b="1" u="sng" dirty="0"/>
              <a:t>motion</a:t>
            </a:r>
            <a:r>
              <a:rPr lang="en-AU" sz="2800" dirty="0"/>
              <a:t> of a wire through a </a:t>
            </a:r>
            <a:r>
              <a:rPr lang="en-AU" sz="2800" b="1" u="sng" dirty="0"/>
              <a:t>magnetic field</a:t>
            </a:r>
            <a:r>
              <a:rPr lang="en-AU" sz="2800" dirty="0"/>
              <a:t> creates an EMF, hence a </a:t>
            </a:r>
            <a:r>
              <a:rPr lang="en-AU" sz="2800" b="1" u="sng" dirty="0"/>
              <a:t>current</a:t>
            </a:r>
            <a:r>
              <a:rPr lang="en-AU" sz="2800" dirty="0"/>
              <a:t>.</a:t>
            </a:r>
          </a:p>
          <a:p>
            <a:pPr>
              <a:buNone/>
            </a:pPr>
            <a:r>
              <a:rPr lang="en-AU" sz="2800" dirty="0"/>
              <a:t>	</a:t>
            </a:r>
            <a:r>
              <a:rPr lang="en-AU" sz="2800" dirty="0" smtClean="0"/>
              <a:t>			</a:t>
            </a:r>
            <a:r>
              <a:rPr lang="en-AU" sz="2800" b="1" dirty="0">
                <a:solidFill>
                  <a:srgbClr val="FFFF00"/>
                </a:solidFill>
              </a:rPr>
              <a:t>	Magnetic field + </a:t>
            </a:r>
            <a:r>
              <a:rPr lang="en-AU" sz="2800" b="1" dirty="0">
                <a:solidFill>
                  <a:srgbClr val="FFFF00"/>
                </a:solidFill>
                <a:sym typeface="Symbol"/>
              </a:rPr>
              <a:t>Motion  </a:t>
            </a:r>
            <a:r>
              <a:rPr lang="en-AU" sz="2800" b="1" dirty="0">
                <a:solidFill>
                  <a:srgbClr val="FFFF00"/>
                </a:solidFill>
              </a:rPr>
              <a:t>Electric field </a:t>
            </a:r>
          </a:p>
          <a:p>
            <a:pPr marL="36900" indent="0">
              <a:spcBef>
                <a:spcPts val="0"/>
              </a:spcBef>
              <a:spcAft>
                <a:spcPts val="0"/>
              </a:spcAft>
              <a:buNone/>
            </a:pPr>
            <a:r>
              <a:rPr lang="en-AU" sz="2800" dirty="0"/>
              <a:t>When the loop is ‘face on’ to the magnetic field, the maximum amount of magnetic flux is passing through the loop. As the loop turns, the amount decreases. When </a:t>
            </a:r>
            <a:endParaRPr lang="en-AU" sz="2800" dirty="0" smtClean="0"/>
          </a:p>
          <a:p>
            <a:pPr marL="36900" indent="0">
              <a:spcBef>
                <a:spcPts val="0"/>
              </a:spcBef>
              <a:spcAft>
                <a:spcPts val="0"/>
              </a:spcAft>
              <a:buNone/>
            </a:pPr>
            <a:r>
              <a:rPr lang="en-AU" sz="2800" dirty="0" smtClean="0"/>
              <a:t>it </a:t>
            </a:r>
            <a:r>
              <a:rPr lang="en-AU" sz="2800" dirty="0"/>
              <a:t>has turned 90</a:t>
            </a:r>
            <a:r>
              <a:rPr lang="en-AU" sz="2800" baseline="30000" dirty="0"/>
              <a:t>o</a:t>
            </a:r>
            <a:r>
              <a:rPr lang="en-AU" sz="2800" dirty="0"/>
              <a:t>, there is </a:t>
            </a:r>
            <a:endParaRPr lang="en-AU" sz="2800" dirty="0" smtClean="0"/>
          </a:p>
          <a:p>
            <a:pPr marL="36900" indent="0">
              <a:spcBef>
                <a:spcPts val="0"/>
              </a:spcBef>
              <a:spcAft>
                <a:spcPts val="0"/>
              </a:spcAft>
              <a:buNone/>
            </a:pPr>
            <a:r>
              <a:rPr lang="en-AU" sz="2800" dirty="0" smtClean="0"/>
              <a:t>no </a:t>
            </a:r>
            <a:r>
              <a:rPr lang="en-AU" sz="2800" dirty="0"/>
              <a:t>flux passing through it </a:t>
            </a:r>
            <a:endParaRPr lang="en-AU" sz="2800" dirty="0" smtClean="0"/>
          </a:p>
          <a:p>
            <a:pPr marL="36900" indent="0">
              <a:spcBef>
                <a:spcPts val="0"/>
              </a:spcBef>
              <a:spcAft>
                <a:spcPts val="0"/>
              </a:spcAft>
              <a:buNone/>
            </a:pPr>
            <a:r>
              <a:rPr lang="en-AU" sz="2800" dirty="0" smtClean="0"/>
              <a:t>at </a:t>
            </a:r>
            <a:r>
              <a:rPr lang="en-AU" sz="2800" dirty="0"/>
              <a:t>all.</a:t>
            </a:r>
          </a:p>
        </p:txBody>
      </p:sp>
      <p:pic>
        <p:nvPicPr>
          <p:cNvPr id="319490" name="Picture 2"/>
          <p:cNvPicPr>
            <a:picLocks noChangeAspect="1" noChangeArrowheads="1"/>
          </p:cNvPicPr>
          <p:nvPr/>
        </p:nvPicPr>
        <p:blipFill>
          <a:blip r:embed="rId2"/>
          <a:srcRect/>
          <a:stretch>
            <a:fillRect/>
          </a:stretch>
        </p:blipFill>
        <p:spPr bwMode="auto">
          <a:xfrm>
            <a:off x="4444679" y="3909626"/>
            <a:ext cx="7747322" cy="2948374"/>
          </a:xfrm>
          <a:prstGeom prst="rect">
            <a:avLst/>
          </a:prstGeom>
          <a:noFill/>
          <a:ln w="9525">
            <a:noFill/>
            <a:miter lim="800000"/>
            <a:headEnd/>
            <a:tailEnd/>
          </a:ln>
          <a:effectLst/>
        </p:spPr>
      </p:pic>
    </p:spTree>
    <p:extLst>
      <p:ext uri="{BB962C8B-B14F-4D97-AF65-F5344CB8AC3E}">
        <p14:creationId xmlns:p14="http://schemas.microsoft.com/office/powerpoint/2010/main" val="4087734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16" y="-24"/>
            <a:ext cx="10236422" cy="1143000"/>
          </a:xfrm>
        </p:spPr>
        <p:txBody>
          <a:bodyPr/>
          <a:lstStyle/>
          <a:p>
            <a:pPr algn="l"/>
            <a:r>
              <a:rPr lang="en-AU" b="1" dirty="0" smtClean="0"/>
              <a:t>AC Generators</a:t>
            </a:r>
            <a:endParaRPr lang="en-AU" b="1" dirty="0"/>
          </a:p>
        </p:txBody>
      </p:sp>
      <p:sp>
        <p:nvSpPr>
          <p:cNvPr id="3" name="Content Placeholder 2"/>
          <p:cNvSpPr>
            <a:spLocks noGrp="1"/>
          </p:cNvSpPr>
          <p:nvPr>
            <p:ph idx="1"/>
          </p:nvPr>
        </p:nvSpPr>
        <p:spPr>
          <a:xfrm>
            <a:off x="312515" y="928670"/>
            <a:ext cx="11493661" cy="5786478"/>
          </a:xfrm>
        </p:spPr>
        <p:txBody>
          <a:bodyPr>
            <a:normAutofit/>
          </a:bodyPr>
          <a:lstStyle/>
          <a:p>
            <a:pPr marL="36900" indent="0">
              <a:buNone/>
            </a:pPr>
            <a:r>
              <a:rPr lang="en-AU" sz="2800" dirty="0"/>
              <a:t>As the loop continues to turn, the magnetic field passes through the loop from the other side: a negative amount of flux, from the point of view of the loop.</a:t>
            </a:r>
          </a:p>
          <a:p>
            <a:pPr marL="36900" indent="0">
              <a:buNone/>
            </a:pPr>
            <a:r>
              <a:rPr lang="en-AU" sz="2800" dirty="0"/>
              <a:t>As the loop turns further still, the amount of magnetic flux passing through the loop reaches a negative maximum, then comes back to zero, and finally passes through the original face of the loop.</a:t>
            </a:r>
          </a:p>
        </p:txBody>
      </p:sp>
      <p:pic>
        <p:nvPicPr>
          <p:cNvPr id="319490" name="Picture 2"/>
          <p:cNvPicPr>
            <a:picLocks noChangeAspect="1" noChangeArrowheads="1"/>
          </p:cNvPicPr>
          <p:nvPr/>
        </p:nvPicPr>
        <p:blipFill>
          <a:blip r:embed="rId2"/>
          <a:srcRect/>
          <a:stretch>
            <a:fillRect/>
          </a:stretch>
        </p:blipFill>
        <p:spPr bwMode="auto">
          <a:xfrm>
            <a:off x="2102173" y="3786190"/>
            <a:ext cx="8071671" cy="3071810"/>
          </a:xfrm>
          <a:prstGeom prst="rect">
            <a:avLst/>
          </a:prstGeom>
          <a:noFill/>
          <a:ln w="9525">
            <a:noFill/>
            <a:miter lim="800000"/>
            <a:headEnd/>
            <a:tailEnd/>
          </a:ln>
          <a:effectLst/>
        </p:spPr>
      </p:pic>
    </p:spTree>
    <p:extLst>
      <p:ext uri="{BB962C8B-B14F-4D97-AF65-F5344CB8AC3E}">
        <p14:creationId xmlns:p14="http://schemas.microsoft.com/office/powerpoint/2010/main" val="760782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smtClean="0"/>
              <a:t>Electric Generation</a:t>
            </a:r>
            <a:endParaRPr lang="en-AU" b="1" dirty="0"/>
          </a:p>
        </p:txBody>
      </p:sp>
      <p:sp>
        <p:nvSpPr>
          <p:cNvPr id="3" name="Content Placeholder 2"/>
          <p:cNvSpPr>
            <a:spLocks noGrp="1"/>
          </p:cNvSpPr>
          <p:nvPr>
            <p:ph idx="1"/>
          </p:nvPr>
        </p:nvSpPr>
        <p:spPr>
          <a:xfrm>
            <a:off x="324091" y="1000108"/>
            <a:ext cx="11181144" cy="5643760"/>
          </a:xfrm>
        </p:spPr>
        <p:txBody>
          <a:bodyPr>
            <a:normAutofit lnSpcReduction="10000"/>
          </a:bodyPr>
          <a:lstStyle/>
          <a:p>
            <a:pPr marL="0" indent="0">
              <a:buNone/>
            </a:pPr>
            <a:r>
              <a:rPr lang="en-AU" sz="2800" dirty="0"/>
              <a:t>Generation of electricity is achieved by inducing a current in a conductor by moving </a:t>
            </a:r>
            <a:r>
              <a:rPr lang="en-AU" sz="2800" dirty="0" smtClean="0"/>
              <a:t>the coil </a:t>
            </a:r>
            <a:r>
              <a:rPr lang="en-AU" sz="2800" dirty="0"/>
              <a:t>in a </a:t>
            </a:r>
            <a:r>
              <a:rPr lang="en-AU" sz="2800" dirty="0" smtClean="0"/>
              <a:t>magnetic field. When moved perpendicular to the magnetic field, then a maximum EMF is generated.</a:t>
            </a:r>
          </a:p>
          <a:p>
            <a:pPr marL="0" indent="0">
              <a:buNone/>
            </a:pPr>
            <a:endParaRPr lang="en-AU" sz="2800" dirty="0" smtClean="0"/>
          </a:p>
          <a:p>
            <a:pPr marL="0" indent="0">
              <a:buNone/>
            </a:pPr>
            <a:r>
              <a:rPr lang="en-AU" sz="2800" dirty="0" smtClean="0"/>
              <a:t>For a coil</a:t>
            </a:r>
          </a:p>
          <a:p>
            <a:pPr marL="0" indent="0">
              <a:buNone/>
            </a:pPr>
            <a:r>
              <a:rPr lang="en-AU" sz="2800" dirty="0" smtClean="0"/>
              <a:t>	</a:t>
            </a:r>
            <a:r>
              <a:rPr lang="en-AU" sz="2800" dirty="0" smtClean="0">
                <a:latin typeface="Symbol" pitchFamily="18" charset="2"/>
              </a:rPr>
              <a:t>f</a:t>
            </a:r>
            <a:r>
              <a:rPr lang="en-AU" sz="2800" dirty="0" smtClean="0"/>
              <a:t> = BA cos </a:t>
            </a:r>
            <a:r>
              <a:rPr lang="en-AU" sz="2800" dirty="0" smtClean="0">
                <a:latin typeface="Symbol" pitchFamily="18" charset="2"/>
              </a:rPr>
              <a:t>q</a:t>
            </a:r>
          </a:p>
          <a:p>
            <a:pPr marL="0" indent="0">
              <a:buNone/>
            </a:pPr>
            <a:r>
              <a:rPr lang="en-AU" sz="2800" dirty="0">
                <a:latin typeface="Symbol" pitchFamily="18" charset="2"/>
              </a:rPr>
              <a:t>	</a:t>
            </a:r>
            <a:r>
              <a:rPr lang="en-AU" sz="2800" dirty="0" smtClean="0">
                <a:latin typeface="Symbol" pitchFamily="18" charset="2"/>
              </a:rPr>
              <a:t>f</a:t>
            </a:r>
            <a:r>
              <a:rPr lang="en-AU" sz="2800" dirty="0" smtClean="0"/>
              <a:t> </a:t>
            </a:r>
            <a:r>
              <a:rPr lang="en-AU" sz="2800" dirty="0"/>
              <a:t>= </a:t>
            </a:r>
            <a:r>
              <a:rPr lang="en-AU" sz="2800" dirty="0" smtClean="0"/>
              <a:t>n B A sin</a:t>
            </a:r>
            <a:r>
              <a:rPr lang="en-AU" sz="2800" dirty="0">
                <a:latin typeface="Symbol" pitchFamily="18" charset="2"/>
              </a:rPr>
              <a:t> q</a:t>
            </a:r>
            <a:r>
              <a:rPr lang="en-AU" sz="2800" dirty="0" smtClean="0"/>
              <a:t> </a:t>
            </a:r>
            <a:endParaRPr lang="en-AU" sz="2800" dirty="0" smtClean="0">
              <a:latin typeface="Symbol" pitchFamily="18" charset="2"/>
            </a:endParaRPr>
          </a:p>
          <a:p>
            <a:pPr marL="0" indent="0">
              <a:buNone/>
            </a:pPr>
            <a:r>
              <a:rPr lang="en-AU" sz="2800" dirty="0" smtClean="0"/>
              <a:t>	EMF (</a:t>
            </a:r>
            <a:r>
              <a:rPr lang="en-AU" sz="2800" dirty="0" smtClean="0">
                <a:latin typeface="Symbol" pitchFamily="18" charset="2"/>
              </a:rPr>
              <a:t>e) </a:t>
            </a:r>
            <a:r>
              <a:rPr lang="en-AU" sz="2800" dirty="0" smtClean="0"/>
              <a:t>= -N </a:t>
            </a:r>
            <a:r>
              <a:rPr lang="en-AU" sz="2800" u="sng" dirty="0" smtClean="0"/>
              <a:t>  </a:t>
            </a:r>
            <a:r>
              <a:rPr lang="en-AU" sz="2800" u="sng" dirty="0" err="1" smtClean="0">
                <a:latin typeface="Symbol" pitchFamily="18" charset="2"/>
              </a:rPr>
              <a:t>Df</a:t>
            </a:r>
            <a:r>
              <a:rPr lang="en-AU" sz="2800" u="sng" dirty="0" smtClean="0">
                <a:latin typeface="Symbol" pitchFamily="18" charset="2"/>
              </a:rPr>
              <a:t>  </a:t>
            </a:r>
            <a:r>
              <a:rPr lang="en-AU" sz="2800" u="sng" dirty="0" smtClean="0">
                <a:solidFill>
                  <a:srgbClr val="252527"/>
                </a:solidFill>
                <a:latin typeface="Symbol" pitchFamily="18" charset="2"/>
              </a:rPr>
              <a:t>.</a:t>
            </a:r>
          </a:p>
          <a:p>
            <a:pPr marL="0" indent="0">
              <a:spcBef>
                <a:spcPts val="0"/>
              </a:spcBef>
              <a:buNone/>
            </a:pPr>
            <a:r>
              <a:rPr lang="en-AU" sz="2800" dirty="0" smtClean="0"/>
              <a:t>			                </a:t>
            </a:r>
            <a:r>
              <a:rPr lang="en-AU" sz="2800" dirty="0" smtClean="0">
                <a:latin typeface="Symbol" pitchFamily="18" charset="2"/>
              </a:rPr>
              <a:t>D</a:t>
            </a:r>
            <a:r>
              <a:rPr lang="en-AU" sz="2800" dirty="0" smtClean="0"/>
              <a:t>t </a:t>
            </a:r>
          </a:p>
          <a:p>
            <a:pPr marL="0" indent="0">
              <a:spcBef>
                <a:spcPts val="0"/>
              </a:spcBef>
              <a:buNone/>
            </a:pPr>
            <a:r>
              <a:rPr lang="en-AU" sz="2800" dirty="0" smtClean="0"/>
              <a:t>	EMF (</a:t>
            </a:r>
            <a:r>
              <a:rPr lang="en-AU" sz="2800" dirty="0">
                <a:latin typeface="Symbol" pitchFamily="18" charset="2"/>
              </a:rPr>
              <a:t>e</a:t>
            </a:r>
            <a:r>
              <a:rPr lang="en-AU" sz="2800" dirty="0" smtClean="0"/>
              <a:t>) = 2 </a:t>
            </a:r>
            <a:r>
              <a:rPr lang="en-AU" sz="2800" dirty="0" smtClean="0">
                <a:sym typeface="Symbol" panose="05050102010706020507" pitchFamily="18" charset="2"/>
              </a:rPr>
              <a:t> f n B A cos </a:t>
            </a:r>
            <a:r>
              <a:rPr lang="el-GR" sz="2800" dirty="0" smtClean="0">
                <a:latin typeface="Arial" panose="020B0604020202020204" pitchFamily="34" charset="0"/>
                <a:cs typeface="Arial" panose="020B0604020202020204" pitchFamily="34" charset="0"/>
                <a:sym typeface="Symbol" panose="05050102010706020507" pitchFamily="18" charset="2"/>
              </a:rPr>
              <a:t>θ</a:t>
            </a:r>
            <a:endParaRPr lang="en-AU" sz="2800" dirty="0" smtClean="0"/>
          </a:p>
          <a:p>
            <a:pPr marL="0" indent="0">
              <a:buNone/>
            </a:pPr>
            <a:r>
              <a:rPr lang="en-AU" sz="2800" dirty="0" smtClean="0"/>
              <a:t>	</a:t>
            </a:r>
            <a:endParaRPr lang="en-AU" sz="2800" dirty="0"/>
          </a:p>
        </p:txBody>
      </p:sp>
      <p:sp>
        <p:nvSpPr>
          <p:cNvPr id="4" name="Content Placeholder 2"/>
          <p:cNvSpPr txBox="1">
            <a:spLocks/>
          </p:cNvSpPr>
          <p:nvPr/>
        </p:nvSpPr>
        <p:spPr>
          <a:xfrm>
            <a:off x="6191669" y="3139027"/>
            <a:ext cx="5637657" cy="262516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buFont typeface="Wingdings 2" charset="2"/>
              <a:buNone/>
            </a:pPr>
            <a:r>
              <a:rPr lang="en-AU" sz="2800" dirty="0" smtClean="0"/>
              <a:t>	cos 0 = 1 		sin 0 = 0		</a:t>
            </a:r>
          </a:p>
          <a:p>
            <a:pPr marL="0" indent="0">
              <a:spcBef>
                <a:spcPts val="0"/>
              </a:spcBef>
              <a:buFont typeface="Wingdings 2" charset="2"/>
              <a:buNone/>
            </a:pPr>
            <a:r>
              <a:rPr lang="en-AU" sz="2800" dirty="0" smtClean="0"/>
              <a:t>	cos 90 = 0		sin 90 = 1</a:t>
            </a:r>
          </a:p>
          <a:p>
            <a:pPr marL="0" indent="0">
              <a:spcBef>
                <a:spcPts val="0"/>
              </a:spcBef>
              <a:buFont typeface="Wingdings 2" charset="2"/>
              <a:buNone/>
            </a:pPr>
            <a:r>
              <a:rPr lang="en-AU" sz="2800" dirty="0" smtClean="0"/>
              <a:t>	cos 180 = -1  	sin 180 = 0</a:t>
            </a:r>
          </a:p>
          <a:p>
            <a:pPr marL="0" indent="0">
              <a:spcBef>
                <a:spcPts val="0"/>
              </a:spcBef>
              <a:buFont typeface="Wingdings 2" charset="2"/>
              <a:buNone/>
            </a:pPr>
            <a:r>
              <a:rPr lang="en-AU" sz="2800" dirty="0" smtClean="0"/>
              <a:t>	cos 270 = 0		sin 270 = -1</a:t>
            </a:r>
          </a:p>
        </p:txBody>
      </p:sp>
    </p:spTree>
    <p:extLst>
      <p:ext uri="{BB962C8B-B14F-4D97-AF65-F5344CB8AC3E}">
        <p14:creationId xmlns:p14="http://schemas.microsoft.com/office/powerpoint/2010/main" val="416357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24"/>
            <a:ext cx="10233628" cy="1143000"/>
          </a:xfrm>
        </p:spPr>
        <p:txBody>
          <a:bodyPr>
            <a:normAutofit/>
          </a:bodyPr>
          <a:lstStyle/>
          <a:p>
            <a:pPr algn="l"/>
            <a:r>
              <a:rPr lang="en-AU" b="1" dirty="0"/>
              <a:t>Magnetic Field Strength (Flux Density)</a:t>
            </a:r>
          </a:p>
        </p:txBody>
      </p:sp>
      <p:sp>
        <p:nvSpPr>
          <p:cNvPr id="3" name="Content Placeholder 2"/>
          <p:cNvSpPr>
            <a:spLocks noGrp="1"/>
          </p:cNvSpPr>
          <p:nvPr>
            <p:ph idx="1"/>
          </p:nvPr>
        </p:nvSpPr>
        <p:spPr>
          <a:xfrm>
            <a:off x="315309" y="1178691"/>
            <a:ext cx="11295993" cy="1500198"/>
          </a:xfrm>
        </p:spPr>
        <p:txBody>
          <a:bodyPr/>
          <a:lstStyle/>
          <a:p>
            <a:pPr>
              <a:buNone/>
            </a:pPr>
            <a:r>
              <a:rPr lang="en-AU" sz="2800" dirty="0"/>
              <a:t>The magnetic flux is the strength of the magnetic </a:t>
            </a:r>
            <a:r>
              <a:rPr lang="en-AU" sz="2800" dirty="0" smtClean="0"/>
              <a:t>field (or magnetic flux density) </a:t>
            </a:r>
            <a:r>
              <a:rPr lang="en-AU" sz="2800" dirty="0"/>
              <a:t>in a given area.</a:t>
            </a:r>
          </a:p>
        </p:txBody>
      </p:sp>
      <p:sp>
        <p:nvSpPr>
          <p:cNvPr id="4" name="Text Box 10"/>
          <p:cNvSpPr txBox="1">
            <a:spLocks noChangeArrowheads="1"/>
          </p:cNvSpPr>
          <p:nvPr/>
        </p:nvSpPr>
        <p:spPr bwMode="auto">
          <a:xfrm>
            <a:off x="1595439" y="2150456"/>
            <a:ext cx="7358113" cy="2492990"/>
          </a:xfrm>
          <a:prstGeom prst="rect">
            <a:avLst/>
          </a:prstGeom>
          <a:noFill/>
          <a:ln w="9525">
            <a:noFill/>
            <a:miter lim="800000"/>
            <a:headEnd/>
            <a:tailEnd/>
          </a:ln>
        </p:spPr>
        <p:txBody>
          <a:bodyPr wrap="square">
            <a:spAutoFit/>
          </a:bodyPr>
          <a:lstStyle/>
          <a:p>
            <a:endParaRPr lang="en-US" sz="3600" b="1" dirty="0" smtClean="0">
              <a:solidFill>
                <a:schemeClr val="tx2"/>
              </a:solidFill>
              <a:effectLst>
                <a:outerShdw blurRad="38100" dist="38100" dir="2700000" algn="tl">
                  <a:srgbClr val="000000">
                    <a:alpha val="43137"/>
                  </a:srgbClr>
                </a:outerShdw>
              </a:effectLst>
              <a:sym typeface="Symbol"/>
            </a:endParaRPr>
          </a:p>
          <a:p>
            <a:endParaRPr lang="en-US" sz="3600" b="1" dirty="0">
              <a:solidFill>
                <a:schemeClr val="tx2"/>
              </a:solidFill>
              <a:effectLst>
                <a:outerShdw blurRad="38100" dist="38100" dir="2700000" algn="tl">
                  <a:srgbClr val="000000">
                    <a:alpha val="43137"/>
                  </a:srgbClr>
                </a:outerShdw>
              </a:effectLst>
              <a:cs typeface="Times New Roman" pitchFamily="18" charset="0"/>
              <a:sym typeface="Symbol"/>
            </a:endParaRPr>
          </a:p>
          <a:p>
            <a:r>
              <a:rPr lang="en-AU" sz="2800" b="1" dirty="0">
                <a:solidFill>
                  <a:schemeClr val="tx2"/>
                </a:solidFill>
                <a:effectLst>
                  <a:outerShdw blurRad="38100" dist="38100" dir="2700000" algn="tl">
                    <a:srgbClr val="000000">
                      <a:alpha val="43137"/>
                    </a:srgbClr>
                  </a:outerShdw>
                </a:effectLst>
                <a:cs typeface="Times New Roman" pitchFamily="18" charset="0"/>
              </a:rPr>
              <a:t>	</a:t>
            </a:r>
            <a:r>
              <a:rPr lang="en-US" sz="2800" b="1" dirty="0">
                <a:solidFill>
                  <a:schemeClr val="tx2"/>
                </a:solidFill>
                <a:effectLst>
                  <a:outerShdw blurRad="38100" dist="38100" dir="2700000" algn="tl">
                    <a:srgbClr val="000000">
                      <a:alpha val="43137"/>
                    </a:srgbClr>
                  </a:outerShdw>
                </a:effectLst>
                <a:sym typeface="Symbol"/>
              </a:rPr>
              <a:t> - </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magnetic flux (Wb or T m</a:t>
            </a:r>
            <a:r>
              <a:rPr lang="en-US" sz="2800" b="1" baseline="30000" dirty="0">
                <a:solidFill>
                  <a:schemeClr val="tx2"/>
                </a:solidFill>
                <a:effectLst>
                  <a:outerShdw blurRad="38100" dist="38100" dir="2700000" algn="tl">
                    <a:srgbClr val="000000">
                      <a:alpha val="43137"/>
                    </a:srgbClr>
                  </a:outerShdw>
                </a:effectLst>
                <a:cs typeface="Times New Roman" pitchFamily="18" charset="0"/>
                <a:sym typeface="Symbol"/>
              </a:rPr>
              <a:t>2</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a:t>
            </a:r>
          </a:p>
          <a:p>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B – magnetic field strength (T)</a:t>
            </a:r>
          </a:p>
          <a:p>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A – area (m</a:t>
            </a:r>
            <a:r>
              <a:rPr lang="en-US" sz="2800" b="1" baseline="30000" dirty="0">
                <a:solidFill>
                  <a:schemeClr val="tx2"/>
                </a:solidFill>
                <a:effectLst>
                  <a:outerShdw blurRad="38100" dist="38100" dir="2700000" algn="tl">
                    <a:srgbClr val="000000">
                      <a:alpha val="43137"/>
                    </a:srgbClr>
                  </a:outerShdw>
                </a:effectLst>
                <a:cs typeface="Times New Roman" pitchFamily="18" charset="0"/>
                <a:sym typeface="Symbol"/>
              </a:rPr>
              <a:t>2</a:t>
            </a:r>
            <a:r>
              <a:rPr lang="en-US" sz="2800" b="1" dirty="0">
                <a:solidFill>
                  <a:schemeClr val="tx2"/>
                </a:solidFill>
                <a:effectLst>
                  <a:outerShdw blurRad="38100" dist="38100" dir="2700000" algn="tl">
                    <a:srgbClr val="000000">
                      <a:alpha val="43137"/>
                    </a:srgbClr>
                  </a:outerShdw>
                </a:effectLst>
                <a:cs typeface="Times New Roman" pitchFamily="18" charset="0"/>
                <a:sym typeface="Symbol"/>
              </a:rPr>
              <a:t>)  </a:t>
            </a:r>
            <a:endParaRPr lang="en-AU" sz="2800" b="1" dirty="0">
              <a:solidFill>
                <a:schemeClr val="tx2"/>
              </a:solidFill>
              <a:effectLst>
                <a:outerShdw blurRad="38100" dist="38100" dir="2700000" algn="tl">
                  <a:srgbClr val="000000">
                    <a:alpha val="43137"/>
                  </a:srgbClr>
                </a:outerShdw>
              </a:effectLst>
              <a:cs typeface="Times New Roman" pitchFamily="18" charset="0"/>
            </a:endParaRPr>
          </a:p>
        </p:txBody>
      </p:sp>
      <p:pic>
        <p:nvPicPr>
          <p:cNvPr id="5" name="Picture 4" descr="121103121"/>
          <p:cNvPicPr>
            <a:picLocks noChangeAspect="1" noChangeArrowheads="1"/>
          </p:cNvPicPr>
          <p:nvPr/>
        </p:nvPicPr>
        <p:blipFill>
          <a:blip r:embed="rId2"/>
          <a:srcRect/>
          <a:stretch>
            <a:fillRect/>
          </a:stretch>
        </p:blipFill>
        <p:spPr bwMode="auto">
          <a:xfrm>
            <a:off x="6995021" y="2442786"/>
            <a:ext cx="5194713" cy="3064881"/>
          </a:xfrm>
          <a:prstGeom prst="rect">
            <a:avLst/>
          </a:prstGeom>
          <a:noFill/>
          <a:ln w="9525">
            <a:noFill/>
            <a:miter lim="800000"/>
            <a:headEnd/>
            <a:tailEnd/>
          </a:ln>
        </p:spPr>
      </p:pic>
      <p:cxnSp>
        <p:nvCxnSpPr>
          <p:cNvPr id="7" name="Straight Arrow Connector 6"/>
          <p:cNvCxnSpPr/>
          <p:nvPr/>
        </p:nvCxnSpPr>
        <p:spPr bwMode="auto">
          <a:xfrm flipV="1">
            <a:off x="8617544" y="3293113"/>
            <a:ext cx="1214446" cy="714380"/>
          </a:xfrm>
          <a:prstGeom prst="straightConnector1">
            <a:avLst/>
          </a:prstGeom>
          <a:solidFill>
            <a:schemeClr val="accent1"/>
          </a:solidFill>
          <a:ln w="31750" cap="flat" cmpd="sng" algn="ctr">
            <a:solidFill>
              <a:schemeClr val="bg2">
                <a:lumMod val="75000"/>
              </a:schemeClr>
            </a:solidFill>
            <a:prstDash val="solid"/>
            <a:round/>
            <a:headEnd type="none" w="med" len="med"/>
            <a:tailEnd type="arrow"/>
          </a:ln>
          <a:effectLst/>
        </p:spPr>
      </p:cxnSp>
      <p:sp>
        <p:nvSpPr>
          <p:cNvPr id="8" name="TextBox 7"/>
          <p:cNvSpPr txBox="1"/>
          <p:nvPr/>
        </p:nvSpPr>
        <p:spPr>
          <a:xfrm>
            <a:off x="9760584" y="2864485"/>
            <a:ext cx="1714480" cy="1077218"/>
          </a:xfrm>
          <a:prstGeom prst="rect">
            <a:avLst/>
          </a:prstGeom>
          <a:noFill/>
        </p:spPr>
        <p:txBody>
          <a:bodyPr wrap="square" rtlCol="0">
            <a:spAutoFit/>
          </a:bodyPr>
          <a:lstStyle/>
          <a:p>
            <a:r>
              <a:rPr lang="en-AU" sz="1600" b="1" dirty="0">
                <a:solidFill>
                  <a:schemeClr val="bg2">
                    <a:lumMod val="75000"/>
                  </a:schemeClr>
                </a:solidFill>
                <a:latin typeface="Arial" pitchFamily="34" charset="0"/>
                <a:cs typeface="Arial" pitchFamily="34" charset="0"/>
              </a:rPr>
              <a:t>Area vector perpendicular to the surface area.</a:t>
            </a:r>
          </a:p>
        </p:txBody>
      </p:sp>
      <p:sp>
        <p:nvSpPr>
          <p:cNvPr id="9" name="TextBox 8"/>
          <p:cNvSpPr txBox="1"/>
          <p:nvPr/>
        </p:nvSpPr>
        <p:spPr>
          <a:xfrm>
            <a:off x="1440500" y="2367509"/>
            <a:ext cx="1977721"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t>
            </a:r>
            <a:r>
              <a:rPr lang="en-US" sz="4400" b="1" dirty="0" smtClean="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A</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7150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468904" cy="970450"/>
          </a:xfrm>
        </p:spPr>
        <p:txBody>
          <a:bodyPr/>
          <a:lstStyle/>
          <a:p>
            <a:pPr algn="l"/>
            <a:r>
              <a:rPr lang="en-AU" b="1" dirty="0"/>
              <a:t>Electric Generation</a:t>
            </a:r>
            <a:endParaRPr lang="en-AU" dirty="0"/>
          </a:p>
        </p:txBody>
      </p:sp>
      <p:sp>
        <p:nvSpPr>
          <p:cNvPr id="3" name="Content Placeholder 2"/>
          <p:cNvSpPr>
            <a:spLocks noGrp="1"/>
          </p:cNvSpPr>
          <p:nvPr>
            <p:ph idx="1"/>
          </p:nvPr>
        </p:nvSpPr>
        <p:spPr>
          <a:xfrm>
            <a:off x="347240" y="1088021"/>
            <a:ext cx="11239017" cy="4703180"/>
          </a:xfrm>
        </p:spPr>
        <p:txBody>
          <a:bodyPr>
            <a:normAutofit/>
          </a:bodyPr>
          <a:lstStyle/>
          <a:p>
            <a:pPr marL="0" indent="0">
              <a:buNone/>
            </a:pPr>
            <a:r>
              <a:rPr lang="en-AU" sz="2800" b="1" u="sng" dirty="0">
                <a:solidFill>
                  <a:srgbClr val="FFFF00"/>
                </a:solidFill>
              </a:rPr>
              <a:t>Example </a:t>
            </a:r>
            <a:r>
              <a:rPr lang="en-AU" sz="2800" b="1" u="sng" dirty="0" smtClean="0">
                <a:solidFill>
                  <a:srgbClr val="FFFF00"/>
                </a:solidFill>
              </a:rPr>
              <a:t>5.2b:</a:t>
            </a:r>
            <a:r>
              <a:rPr lang="en-AU" sz="2800" dirty="0" smtClean="0"/>
              <a:t> </a:t>
            </a:r>
            <a:r>
              <a:rPr lang="en-AU" sz="2800" dirty="0"/>
              <a:t>A coil is rotated 10 times every second in a magnetic field of 0.25 T. The coil is rectangular with sides 50 cm and 40 cm. Determine the </a:t>
            </a:r>
            <a:r>
              <a:rPr lang="en-AU" sz="2800" dirty="0" smtClean="0"/>
              <a:t>average </a:t>
            </a:r>
            <a:r>
              <a:rPr lang="en-AU" sz="2800" dirty="0"/>
              <a:t>EMF generated. </a:t>
            </a:r>
            <a:endParaRPr lang="en-AU" sz="2800" dirty="0" smtClean="0"/>
          </a:p>
          <a:p>
            <a:pPr marL="0" indent="0">
              <a:buNone/>
            </a:pPr>
            <a:endParaRPr lang="en-AU" sz="2800" dirty="0"/>
          </a:p>
          <a:p>
            <a:pPr marL="0" indent="0">
              <a:buNone/>
            </a:pPr>
            <a:endParaRPr lang="en-AU" sz="2800" dirty="0" smtClean="0"/>
          </a:p>
          <a:p>
            <a:pPr marL="0" indent="0">
              <a:buNone/>
            </a:pPr>
            <a:r>
              <a:rPr lang="en-AU" sz="2800" b="1" u="sng" dirty="0">
                <a:solidFill>
                  <a:srgbClr val="FFFF00"/>
                </a:solidFill>
              </a:rPr>
              <a:t>Example </a:t>
            </a:r>
            <a:r>
              <a:rPr lang="en-AU" sz="2800" b="1" u="sng" dirty="0" smtClean="0">
                <a:solidFill>
                  <a:srgbClr val="FFFF00"/>
                </a:solidFill>
              </a:rPr>
              <a:t>5.2c:</a:t>
            </a:r>
            <a:r>
              <a:rPr lang="en-AU" sz="2800" dirty="0" smtClean="0"/>
              <a:t> </a:t>
            </a:r>
            <a:r>
              <a:rPr lang="en-AU" sz="2800" dirty="0"/>
              <a:t>A coil is rotated </a:t>
            </a:r>
            <a:r>
              <a:rPr lang="en-AU" sz="2800" dirty="0" smtClean="0"/>
              <a:t>15 </a:t>
            </a:r>
            <a:r>
              <a:rPr lang="en-AU" sz="2800" dirty="0"/>
              <a:t>times every second in a magnetic field of 0.25 T. The coil is </a:t>
            </a:r>
            <a:r>
              <a:rPr lang="en-AU" sz="2800" dirty="0" smtClean="0"/>
              <a:t>circular </a:t>
            </a:r>
            <a:r>
              <a:rPr lang="en-AU" sz="2800" dirty="0"/>
              <a:t>with </a:t>
            </a:r>
            <a:r>
              <a:rPr lang="en-AU" sz="2800" dirty="0" smtClean="0"/>
              <a:t>a radius of 25 </a:t>
            </a:r>
            <a:r>
              <a:rPr lang="en-AU" sz="2800" dirty="0"/>
              <a:t>cm. Determine the average EMF generated. </a:t>
            </a:r>
          </a:p>
          <a:p>
            <a:pPr marL="0" indent="0">
              <a:buNone/>
            </a:pPr>
            <a:endParaRPr lang="en-AU" sz="2800" dirty="0"/>
          </a:p>
        </p:txBody>
      </p:sp>
    </p:spTree>
    <p:extLst>
      <p:ext uri="{BB962C8B-B14F-4D97-AF65-F5344CB8AC3E}">
        <p14:creationId xmlns:p14="http://schemas.microsoft.com/office/powerpoint/2010/main" val="30046613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smtClean="0"/>
              <a:t>Electric Generation</a:t>
            </a:r>
            <a:endParaRPr lang="en-AU" b="1" dirty="0"/>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dirty="0" smtClean="0"/>
              <a:t>For a coil</a:t>
            </a:r>
          </a:p>
          <a:p>
            <a:pPr marL="0" indent="0">
              <a:buNone/>
            </a:pPr>
            <a:r>
              <a:rPr lang="en-AU" sz="2800" dirty="0" smtClean="0"/>
              <a:t>	</a:t>
            </a:r>
            <a:r>
              <a:rPr lang="en-AU" sz="2800" dirty="0" smtClean="0">
                <a:latin typeface="Symbol" pitchFamily="18" charset="2"/>
              </a:rPr>
              <a:t>f</a:t>
            </a:r>
            <a:r>
              <a:rPr lang="en-AU" sz="2800" dirty="0" smtClean="0"/>
              <a:t> </a:t>
            </a:r>
            <a:r>
              <a:rPr lang="en-AU" sz="2800" dirty="0"/>
              <a:t>= </a:t>
            </a:r>
            <a:r>
              <a:rPr lang="en-AU" sz="2800" dirty="0" smtClean="0"/>
              <a:t>n B A sin</a:t>
            </a:r>
            <a:r>
              <a:rPr lang="en-AU" sz="2800" dirty="0">
                <a:latin typeface="Symbol" pitchFamily="18" charset="2"/>
              </a:rPr>
              <a:t> q</a:t>
            </a:r>
            <a:r>
              <a:rPr lang="en-AU" sz="2800" dirty="0" smtClean="0"/>
              <a:t> </a:t>
            </a:r>
            <a:endParaRPr lang="en-AU" sz="2800" dirty="0" smtClean="0">
              <a:latin typeface="Symbol" pitchFamily="18" charset="2"/>
            </a:endParaRPr>
          </a:p>
          <a:p>
            <a:pPr marL="0" indent="0">
              <a:buNone/>
            </a:pPr>
            <a:r>
              <a:rPr lang="en-AU" sz="2800" dirty="0" smtClean="0"/>
              <a:t>	EMF (</a:t>
            </a:r>
            <a:r>
              <a:rPr lang="en-AU" sz="2800" dirty="0">
                <a:latin typeface="Symbol" pitchFamily="18" charset="2"/>
              </a:rPr>
              <a:t>e</a:t>
            </a:r>
            <a:r>
              <a:rPr lang="en-AU" sz="2800" dirty="0" smtClean="0"/>
              <a:t>) = 2 </a:t>
            </a:r>
            <a:r>
              <a:rPr lang="en-AU" sz="2800" dirty="0" smtClean="0">
                <a:sym typeface="Symbol" panose="05050102010706020507" pitchFamily="18" charset="2"/>
              </a:rPr>
              <a:t> f n B A cos </a:t>
            </a:r>
            <a:r>
              <a:rPr lang="el-GR" sz="2800" dirty="0" smtClean="0">
                <a:latin typeface="Arial" panose="020B0604020202020204" pitchFamily="34" charset="0"/>
                <a:cs typeface="Arial" panose="020B0604020202020204" pitchFamily="34" charset="0"/>
                <a:sym typeface="Symbol" panose="05050102010706020507" pitchFamily="18" charset="2"/>
              </a:rPr>
              <a:t>θ</a:t>
            </a:r>
            <a:endParaRPr lang="en-AU" sz="2800" dirty="0" smtClean="0"/>
          </a:p>
          <a:p>
            <a:pPr marL="0" indent="0">
              <a:buNone/>
            </a:pPr>
            <a:r>
              <a:rPr lang="en-AU" sz="2800" dirty="0" smtClean="0"/>
              <a:t>	</a:t>
            </a:r>
            <a:endParaRPr lang="en-AU" sz="2800" dirty="0"/>
          </a:p>
        </p:txBody>
      </p:sp>
      <p:sp>
        <p:nvSpPr>
          <p:cNvPr id="4" name="Content Placeholder 2"/>
          <p:cNvSpPr txBox="1">
            <a:spLocks/>
          </p:cNvSpPr>
          <p:nvPr/>
        </p:nvSpPr>
        <p:spPr>
          <a:xfrm>
            <a:off x="6554343" y="703203"/>
            <a:ext cx="5637657" cy="287980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buFont typeface="Wingdings 2" charset="2"/>
              <a:buNone/>
            </a:pPr>
            <a:r>
              <a:rPr lang="en-AU" sz="2800" dirty="0" smtClean="0"/>
              <a:t>	cos 0 = 1 		sin 0 = 0		</a:t>
            </a:r>
          </a:p>
          <a:p>
            <a:pPr marL="0" indent="0">
              <a:spcBef>
                <a:spcPts val="0"/>
              </a:spcBef>
              <a:buFont typeface="Wingdings 2" charset="2"/>
              <a:buNone/>
            </a:pPr>
            <a:r>
              <a:rPr lang="en-AU" sz="2800" dirty="0" smtClean="0"/>
              <a:t>	cos 90 = 0		sin 90 = 1</a:t>
            </a:r>
          </a:p>
          <a:p>
            <a:pPr marL="0" indent="0">
              <a:spcBef>
                <a:spcPts val="0"/>
              </a:spcBef>
              <a:buFont typeface="Wingdings 2" charset="2"/>
              <a:buNone/>
            </a:pPr>
            <a:r>
              <a:rPr lang="en-AU" sz="2800" dirty="0" smtClean="0"/>
              <a:t>	cos 180 = -1  	sin 180 = 0</a:t>
            </a:r>
          </a:p>
          <a:p>
            <a:pPr marL="0" indent="0">
              <a:spcBef>
                <a:spcPts val="0"/>
              </a:spcBef>
              <a:buFont typeface="Wingdings 2" charset="2"/>
              <a:buNone/>
            </a:pPr>
            <a:r>
              <a:rPr lang="en-AU" sz="2800" dirty="0" smtClean="0"/>
              <a:t>	cos 270 = 0		sin 270 = -1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277" y="2743199"/>
            <a:ext cx="9981446" cy="4681959"/>
          </a:xfrm>
          <a:prstGeom prst="rect">
            <a:avLst/>
          </a:prstGeom>
        </p:spPr>
      </p:pic>
    </p:spTree>
    <p:extLst>
      <p:ext uri="{BB962C8B-B14F-4D97-AF65-F5344CB8AC3E}">
        <p14:creationId xmlns:p14="http://schemas.microsoft.com/office/powerpoint/2010/main" val="2048545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smtClean="0"/>
              <a:t>Electric Generation</a:t>
            </a:r>
            <a:endParaRPr lang="en-AU" b="1" dirty="0"/>
          </a:p>
        </p:txBody>
      </p:sp>
      <p:sp>
        <p:nvSpPr>
          <p:cNvPr id="3" name="Content Placeholder 2"/>
          <p:cNvSpPr>
            <a:spLocks noGrp="1"/>
          </p:cNvSpPr>
          <p:nvPr>
            <p:ph idx="1"/>
          </p:nvPr>
        </p:nvSpPr>
        <p:spPr>
          <a:xfrm>
            <a:off x="324091" y="1000108"/>
            <a:ext cx="11181144" cy="5643760"/>
          </a:xfrm>
        </p:spPr>
        <p:txBody>
          <a:bodyPr>
            <a:normAutofit/>
          </a:bodyPr>
          <a:lstStyle/>
          <a:p>
            <a:pPr marL="0" indent="0">
              <a:buNone/>
            </a:pPr>
            <a:r>
              <a:rPr lang="en-AU" sz="2800" b="1" u="sng" dirty="0" smtClean="0">
                <a:solidFill>
                  <a:srgbClr val="FFFF00"/>
                </a:solidFill>
              </a:rPr>
              <a:t>Example 5.2d:</a:t>
            </a:r>
            <a:r>
              <a:rPr lang="en-AU" sz="2800" b="1" u="sng" dirty="0" smtClean="0"/>
              <a:t> </a:t>
            </a:r>
          </a:p>
          <a:p>
            <a:pPr marL="0" indent="0">
              <a:buNone/>
            </a:pPr>
            <a:r>
              <a:rPr lang="en-AU" sz="2800" dirty="0" smtClean="0"/>
              <a:t>A piece of wire with an electrical resistance of 0.300 </a:t>
            </a:r>
            <a:r>
              <a:rPr lang="el-GR" sz="2800" dirty="0" smtClean="0"/>
              <a:t>Ω</a:t>
            </a:r>
            <a:r>
              <a:rPr lang="en-AU" sz="2800" dirty="0" smtClean="0"/>
              <a:t> is made into a continuous ring of radius 0.200 m and placed with it’s plane at right angles to a magnetic flux density of 0.700 T. The flux falls to zero uniformly in a time of 0.130 s.</a:t>
            </a:r>
          </a:p>
          <a:p>
            <a:pPr marL="514350" indent="-514350">
              <a:buSzPct val="100000"/>
              <a:buAutoNum type="alphaLcParenR"/>
            </a:pPr>
            <a:r>
              <a:rPr lang="en-AU" sz="2800" dirty="0" smtClean="0"/>
              <a:t>What is the value of the induced </a:t>
            </a:r>
            <a:r>
              <a:rPr lang="en-AU" sz="2800" dirty="0" err="1" smtClean="0"/>
              <a:t>emf</a:t>
            </a:r>
            <a:r>
              <a:rPr lang="en-AU" sz="2800" dirty="0" smtClean="0"/>
              <a:t> and the resulting current in the ring.</a:t>
            </a:r>
          </a:p>
          <a:p>
            <a:pPr marL="514350" indent="-514350">
              <a:buSzPct val="100000"/>
              <a:buAutoNum type="alphaLcParenR"/>
            </a:pPr>
            <a:r>
              <a:rPr lang="en-AU" sz="2800" dirty="0" smtClean="0"/>
              <a:t>Sketch a graph to show the way in which the current in the ring varies with time before, during and after the decay of the flux. Label and scale the axes. </a:t>
            </a:r>
            <a:endParaRPr lang="en-AU" sz="2800" dirty="0"/>
          </a:p>
        </p:txBody>
      </p:sp>
    </p:spTree>
    <p:extLst>
      <p:ext uri="{BB962C8B-B14F-4D97-AF65-F5344CB8AC3E}">
        <p14:creationId xmlns:p14="http://schemas.microsoft.com/office/powerpoint/2010/main" val="1840433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0"/>
            <a:ext cx="10224847" cy="1143000"/>
          </a:xfrm>
        </p:spPr>
        <p:txBody>
          <a:bodyPr/>
          <a:lstStyle/>
          <a:p>
            <a:pPr algn="l"/>
            <a:r>
              <a:rPr lang="en-AU" b="1" dirty="0" smtClean="0"/>
              <a:t>Electric Generation</a:t>
            </a:r>
            <a:endParaRPr lang="en-AU" b="1" dirty="0"/>
          </a:p>
        </p:txBody>
      </p:sp>
      <p:sp>
        <p:nvSpPr>
          <p:cNvPr id="3" name="Content Placeholder 2"/>
          <p:cNvSpPr>
            <a:spLocks noGrp="1"/>
          </p:cNvSpPr>
          <p:nvPr>
            <p:ph idx="1"/>
          </p:nvPr>
        </p:nvSpPr>
        <p:spPr>
          <a:xfrm>
            <a:off x="324091" y="1000108"/>
            <a:ext cx="11181144" cy="5643760"/>
          </a:xfrm>
        </p:spPr>
        <p:txBody>
          <a:bodyPr>
            <a:normAutofit/>
          </a:bodyPr>
          <a:lstStyle/>
          <a:p>
            <a:pPr marL="0" indent="0">
              <a:spcAft>
                <a:spcPts val="0"/>
              </a:spcAft>
              <a:buNone/>
            </a:pPr>
            <a:r>
              <a:rPr lang="en-AU" sz="2800" b="1" u="sng" dirty="0" smtClean="0">
                <a:solidFill>
                  <a:srgbClr val="FFFF00"/>
                </a:solidFill>
              </a:rPr>
              <a:t>Example 5.2e:</a:t>
            </a:r>
            <a:r>
              <a:rPr lang="en-AU" sz="2800" b="1" dirty="0" smtClean="0"/>
              <a:t> </a:t>
            </a:r>
            <a:r>
              <a:rPr lang="en-AU" sz="2800" dirty="0" smtClean="0"/>
              <a:t>Use the information from this current-time graph of a coil spinning between</a:t>
            </a:r>
          </a:p>
          <a:p>
            <a:pPr marL="0" indent="0">
              <a:spcBef>
                <a:spcPts val="0"/>
              </a:spcBef>
              <a:buNone/>
            </a:pPr>
            <a:r>
              <a:rPr lang="en-AU" sz="2800" dirty="0" smtClean="0"/>
              <a:t>magnets, if;</a:t>
            </a:r>
          </a:p>
          <a:p>
            <a:pPr marL="514350" indent="-514350">
              <a:spcAft>
                <a:spcPts val="0"/>
              </a:spcAft>
              <a:buSzPct val="100000"/>
              <a:buAutoNum type="alphaLcParenR"/>
              <a:tabLst>
                <a:tab pos="531813" algn="l"/>
              </a:tabLst>
            </a:pPr>
            <a:r>
              <a:rPr lang="en-AU" sz="2800" dirty="0" smtClean="0"/>
              <a:t>The number of turns </a:t>
            </a:r>
          </a:p>
          <a:p>
            <a:pPr marL="0" indent="0">
              <a:spcBef>
                <a:spcPts val="0"/>
              </a:spcBef>
              <a:spcAft>
                <a:spcPts val="1200"/>
              </a:spcAft>
              <a:buSzPct val="100000"/>
              <a:buNone/>
              <a:tabLst>
                <a:tab pos="531813" algn="l"/>
              </a:tabLst>
            </a:pPr>
            <a:r>
              <a:rPr lang="en-AU" sz="2800" dirty="0" smtClean="0"/>
              <a:t>	are doubled</a:t>
            </a:r>
          </a:p>
          <a:p>
            <a:pPr marL="514350" indent="-514350">
              <a:spcAft>
                <a:spcPts val="0"/>
              </a:spcAft>
              <a:buSzPct val="100000"/>
              <a:buFont typeface="+mj-lt"/>
              <a:buAutoNum type="alphaLcParenR" startAt="2"/>
              <a:tabLst>
                <a:tab pos="531813" algn="l"/>
              </a:tabLst>
            </a:pPr>
            <a:r>
              <a:rPr lang="en-AU" sz="2800" dirty="0" smtClean="0"/>
              <a:t>The magnetic field</a:t>
            </a:r>
          </a:p>
          <a:p>
            <a:pPr marL="0" indent="0">
              <a:spcBef>
                <a:spcPts val="0"/>
              </a:spcBef>
              <a:spcAft>
                <a:spcPts val="1200"/>
              </a:spcAft>
              <a:buSzPct val="100000"/>
              <a:buNone/>
              <a:tabLst>
                <a:tab pos="531813" algn="l"/>
              </a:tabLst>
            </a:pPr>
            <a:r>
              <a:rPr lang="en-AU" sz="2800" dirty="0" smtClean="0"/>
              <a:t>	strength is doubled</a:t>
            </a:r>
          </a:p>
          <a:p>
            <a:pPr marL="514350" indent="-514350">
              <a:spcAft>
                <a:spcPts val="0"/>
              </a:spcAft>
              <a:buSzPct val="100000"/>
              <a:buFont typeface="+mj-lt"/>
              <a:buAutoNum type="alphaLcParenR" startAt="3"/>
              <a:tabLst>
                <a:tab pos="531813" algn="l"/>
              </a:tabLst>
            </a:pPr>
            <a:r>
              <a:rPr lang="en-AU" sz="2800" dirty="0" smtClean="0"/>
              <a:t>The speed of rotation </a:t>
            </a:r>
          </a:p>
          <a:p>
            <a:pPr marL="0" indent="0">
              <a:spcBef>
                <a:spcPts val="0"/>
              </a:spcBef>
              <a:spcAft>
                <a:spcPts val="1200"/>
              </a:spcAft>
              <a:buSzPct val="100000"/>
              <a:buNone/>
              <a:tabLst>
                <a:tab pos="531813" algn="l"/>
              </a:tabLst>
            </a:pPr>
            <a:r>
              <a:rPr lang="en-AU" sz="2800" dirty="0" smtClean="0"/>
              <a:t>	is doubled.</a:t>
            </a:r>
            <a:endParaRPr lang="en-AU"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805" y="1536277"/>
            <a:ext cx="7805195" cy="5321724"/>
          </a:xfrm>
          <a:prstGeom prst="rect">
            <a:avLst/>
          </a:prstGeom>
        </p:spPr>
      </p:pic>
    </p:spTree>
    <p:extLst>
      <p:ext uri="{BB962C8B-B14F-4D97-AF65-F5344CB8AC3E}">
        <p14:creationId xmlns:p14="http://schemas.microsoft.com/office/powerpoint/2010/main" val="166576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78" y="142865"/>
            <a:ext cx="7772400" cy="1143000"/>
          </a:xfrm>
        </p:spPr>
        <p:txBody>
          <a:bodyPr/>
          <a:lstStyle/>
          <a:p>
            <a:pPr algn="l"/>
            <a:r>
              <a:rPr lang="en-AU" b="1" dirty="0" smtClean="0"/>
              <a:t>AC Generators</a:t>
            </a:r>
            <a:endParaRPr lang="en-AU" b="1" dirty="0"/>
          </a:p>
        </p:txBody>
      </p:sp>
      <p:sp>
        <p:nvSpPr>
          <p:cNvPr id="3" name="Content Placeholder 2"/>
          <p:cNvSpPr>
            <a:spLocks noGrp="1"/>
          </p:cNvSpPr>
          <p:nvPr>
            <p:ph idx="1"/>
          </p:nvPr>
        </p:nvSpPr>
        <p:spPr>
          <a:xfrm>
            <a:off x="380578" y="1111170"/>
            <a:ext cx="4654410" cy="5461102"/>
          </a:xfrm>
        </p:spPr>
        <p:txBody>
          <a:bodyPr>
            <a:noAutofit/>
          </a:bodyPr>
          <a:lstStyle/>
          <a:p>
            <a:pPr marL="36900" indent="0">
              <a:buNone/>
            </a:pPr>
            <a:r>
              <a:rPr lang="en-AU" sz="2800" dirty="0" smtClean="0"/>
              <a:t>The </a:t>
            </a:r>
            <a:r>
              <a:rPr lang="en-AU" sz="2800" dirty="0"/>
              <a:t>amount of magnetic flux passing through the loop varies like a sine wave. The induced EMF across the ends of the loop is equal to the change of magnetic flux with time</a:t>
            </a:r>
            <a:r>
              <a:rPr lang="en-AU" sz="2800" dirty="0" smtClean="0"/>
              <a:t>.</a:t>
            </a:r>
            <a:endParaRPr lang="en-AU" sz="2800" dirty="0"/>
          </a:p>
        </p:txBody>
      </p:sp>
      <p:pic>
        <p:nvPicPr>
          <p:cNvPr id="320514" name="Picture 2"/>
          <p:cNvPicPr>
            <a:picLocks noChangeAspect="1" noChangeArrowheads="1"/>
          </p:cNvPicPr>
          <p:nvPr/>
        </p:nvPicPr>
        <p:blipFill>
          <a:blip r:embed="rId2"/>
          <a:srcRect/>
          <a:stretch>
            <a:fillRect/>
          </a:stretch>
        </p:blipFill>
        <p:spPr bwMode="auto">
          <a:xfrm>
            <a:off x="5137191" y="1111170"/>
            <a:ext cx="7054809" cy="5461102"/>
          </a:xfrm>
          <a:prstGeom prst="rect">
            <a:avLst/>
          </a:prstGeom>
          <a:noFill/>
          <a:ln w="9525">
            <a:noFill/>
            <a:miter lim="800000"/>
            <a:headEnd/>
            <a:tailEnd/>
          </a:ln>
          <a:effectLst/>
        </p:spPr>
      </p:pic>
    </p:spTree>
    <p:extLst>
      <p:ext uri="{BB962C8B-B14F-4D97-AF65-F5344CB8AC3E}">
        <p14:creationId xmlns:p14="http://schemas.microsoft.com/office/powerpoint/2010/main" val="3461876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4013619" y="20920"/>
            <a:ext cx="8501058" cy="6858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AU" dirty="0">
                <a:latin typeface="Times New Roman" pitchFamily="18" charset="0"/>
              </a:rPr>
              <a:t>The </a:t>
            </a:r>
          </a:p>
        </p:txBody>
      </p:sp>
      <p:grpSp>
        <p:nvGrpSpPr>
          <p:cNvPr id="2" name="Group 31"/>
          <p:cNvGrpSpPr>
            <a:grpSpLocks/>
          </p:cNvGrpSpPr>
          <p:nvPr/>
        </p:nvGrpSpPr>
        <p:grpSpPr bwMode="auto">
          <a:xfrm>
            <a:off x="4677227" y="1342663"/>
            <a:ext cx="6783685" cy="2388145"/>
            <a:chOff x="567" y="1706"/>
            <a:chExt cx="4549" cy="1098"/>
          </a:xfrm>
        </p:grpSpPr>
        <p:grpSp>
          <p:nvGrpSpPr>
            <p:cNvPr id="3" name="Group 29"/>
            <p:cNvGrpSpPr>
              <a:grpSpLocks/>
            </p:cNvGrpSpPr>
            <p:nvPr/>
          </p:nvGrpSpPr>
          <p:grpSpPr bwMode="auto">
            <a:xfrm>
              <a:off x="567" y="1706"/>
              <a:ext cx="4445" cy="1098"/>
              <a:chOff x="884" y="1611"/>
              <a:chExt cx="4445" cy="1098"/>
            </a:xfrm>
          </p:grpSpPr>
          <p:grpSp>
            <p:nvGrpSpPr>
              <p:cNvPr id="4" name="Group 26"/>
              <p:cNvGrpSpPr>
                <a:grpSpLocks/>
              </p:cNvGrpSpPr>
              <p:nvPr/>
            </p:nvGrpSpPr>
            <p:grpSpPr bwMode="auto">
              <a:xfrm>
                <a:off x="884" y="1611"/>
                <a:ext cx="4445" cy="1098"/>
                <a:chOff x="884" y="1611"/>
                <a:chExt cx="4445" cy="1098"/>
              </a:xfrm>
            </p:grpSpPr>
            <p:graphicFrame>
              <p:nvGraphicFramePr>
                <p:cNvPr id="28689" name="Object 17"/>
                <p:cNvGraphicFramePr>
                  <a:graphicFrameLocks noChangeAspect="1"/>
                </p:cNvGraphicFramePr>
                <p:nvPr/>
              </p:nvGraphicFramePr>
              <p:xfrm>
                <a:off x="884" y="1611"/>
                <a:ext cx="4445" cy="1098"/>
              </p:xfrm>
              <a:graphic>
                <a:graphicData uri="http://schemas.openxmlformats.org/presentationml/2006/ole">
                  <mc:AlternateContent xmlns:mc="http://schemas.openxmlformats.org/markup-compatibility/2006">
                    <mc:Choice xmlns:v="urn:schemas-microsoft-com:vml" Requires="v">
                      <p:oleObj spid="_x0000_s13497" name="Bitmap Image" r:id="rId3" imgW="3648584" imgH="1743318" progId="PBrush">
                        <p:embed/>
                      </p:oleObj>
                    </mc:Choice>
                    <mc:Fallback>
                      <p:oleObj name="Bitmap Image" r:id="rId3" imgW="3648584" imgH="174331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611"/>
                              <a:ext cx="4445"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0" name="Text Box 18"/>
                <p:cNvSpPr txBox="1">
                  <a:spLocks noChangeArrowheads="1"/>
                </p:cNvSpPr>
                <p:nvPr/>
              </p:nvSpPr>
              <p:spPr bwMode="auto">
                <a:xfrm>
                  <a:off x="1108" y="1766"/>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1" name="Text Box 19"/>
                <p:cNvSpPr txBox="1">
                  <a:spLocks noChangeArrowheads="1"/>
                </p:cNvSpPr>
                <p:nvPr/>
              </p:nvSpPr>
              <p:spPr bwMode="auto">
                <a:xfrm>
                  <a:off x="1085" y="2431"/>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sp>
              <p:nvSpPr>
                <p:cNvPr id="28692" name="Text Box 20"/>
                <p:cNvSpPr txBox="1">
                  <a:spLocks noChangeArrowheads="1"/>
                </p:cNvSpPr>
                <p:nvPr/>
              </p:nvSpPr>
              <p:spPr bwMode="auto">
                <a:xfrm>
                  <a:off x="2527" y="2033"/>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3" name="Text Box 21"/>
                <p:cNvSpPr txBox="1">
                  <a:spLocks noChangeArrowheads="1"/>
                </p:cNvSpPr>
                <p:nvPr/>
              </p:nvSpPr>
              <p:spPr bwMode="auto">
                <a:xfrm>
                  <a:off x="3309" y="2038"/>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P</a:t>
                  </a:r>
                  <a:endParaRPr lang="en-US" b="1">
                    <a:solidFill>
                      <a:srgbClr val="FF0000"/>
                    </a:solidFill>
                  </a:endParaRPr>
                </a:p>
              </p:txBody>
            </p:sp>
            <p:sp>
              <p:nvSpPr>
                <p:cNvPr id="28694" name="Text Box 22"/>
                <p:cNvSpPr txBox="1">
                  <a:spLocks noChangeArrowheads="1"/>
                </p:cNvSpPr>
                <p:nvPr/>
              </p:nvSpPr>
              <p:spPr bwMode="auto">
                <a:xfrm>
                  <a:off x="4677" y="1766"/>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P</a:t>
                  </a:r>
                  <a:endParaRPr lang="en-US" b="1" dirty="0">
                    <a:solidFill>
                      <a:srgbClr val="FF0000"/>
                    </a:solidFill>
                  </a:endParaRPr>
                </a:p>
              </p:txBody>
            </p:sp>
            <p:sp>
              <p:nvSpPr>
                <p:cNvPr id="28695" name="Text Box 23"/>
                <p:cNvSpPr txBox="1">
                  <a:spLocks noChangeArrowheads="1"/>
                </p:cNvSpPr>
                <p:nvPr/>
              </p:nvSpPr>
              <p:spPr bwMode="auto">
                <a:xfrm>
                  <a:off x="4674" y="2435"/>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sp>
              <p:nvSpPr>
                <p:cNvPr id="28696" name="Text Box 24"/>
                <p:cNvSpPr txBox="1">
                  <a:spLocks noChangeArrowheads="1"/>
                </p:cNvSpPr>
                <p:nvPr/>
              </p:nvSpPr>
              <p:spPr bwMode="auto">
                <a:xfrm>
                  <a:off x="4308" y="2023"/>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Q</a:t>
                  </a:r>
                  <a:endParaRPr lang="en-US" b="1">
                    <a:solidFill>
                      <a:srgbClr val="FF0000"/>
                    </a:solidFill>
                  </a:endParaRPr>
                </a:p>
              </p:txBody>
            </p:sp>
            <p:sp>
              <p:nvSpPr>
                <p:cNvPr id="28697" name="Text Box 25"/>
                <p:cNvSpPr txBox="1">
                  <a:spLocks noChangeArrowheads="1"/>
                </p:cNvSpPr>
                <p:nvPr/>
              </p:nvSpPr>
              <p:spPr bwMode="auto">
                <a:xfrm>
                  <a:off x="1460" y="2025"/>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grpSp>
          <p:sp>
            <p:nvSpPr>
              <p:cNvPr id="28699" name="Text Box 27"/>
              <p:cNvSpPr txBox="1">
                <a:spLocks noChangeArrowheads="1"/>
              </p:cNvSpPr>
              <p:nvPr/>
            </p:nvSpPr>
            <p:spPr bwMode="auto">
              <a:xfrm>
                <a:off x="2903" y="2441"/>
                <a:ext cx="226" cy="170"/>
              </a:xfrm>
              <a:prstGeom prst="rect">
                <a:avLst/>
              </a:prstGeom>
              <a:noFill/>
              <a:ln w="9525">
                <a:noFill/>
                <a:miter lim="800000"/>
                <a:headEnd/>
                <a:tailEnd/>
              </a:ln>
              <a:effectLst/>
            </p:spPr>
            <p:txBody>
              <a:bodyPr>
                <a:spAutoFit/>
              </a:bodyPr>
              <a:lstStyle/>
              <a:p>
                <a:pPr>
                  <a:spcBef>
                    <a:spcPct val="50000"/>
                  </a:spcBef>
                </a:pPr>
                <a:r>
                  <a:rPr lang="en-GB" b="1">
                    <a:solidFill>
                      <a:srgbClr val="FF0000"/>
                    </a:solidFill>
                  </a:rPr>
                  <a:t>P</a:t>
                </a:r>
                <a:endParaRPr lang="en-US" b="1">
                  <a:solidFill>
                    <a:srgbClr val="FF0000"/>
                  </a:solidFill>
                </a:endParaRPr>
              </a:p>
            </p:txBody>
          </p:sp>
          <p:sp>
            <p:nvSpPr>
              <p:cNvPr id="28700" name="Text Box 28"/>
              <p:cNvSpPr txBox="1">
                <a:spLocks noChangeArrowheads="1"/>
              </p:cNvSpPr>
              <p:nvPr/>
            </p:nvSpPr>
            <p:spPr bwMode="auto">
              <a:xfrm>
                <a:off x="2883" y="1747"/>
                <a:ext cx="226" cy="170"/>
              </a:xfrm>
              <a:prstGeom prst="rect">
                <a:avLst/>
              </a:prstGeom>
              <a:noFill/>
              <a:ln w="9525">
                <a:noFill/>
                <a:miter lim="800000"/>
                <a:headEnd/>
                <a:tailEnd/>
              </a:ln>
              <a:effectLst/>
            </p:spPr>
            <p:txBody>
              <a:bodyPr>
                <a:spAutoFit/>
              </a:bodyPr>
              <a:lstStyle/>
              <a:p>
                <a:pPr>
                  <a:spcBef>
                    <a:spcPct val="50000"/>
                  </a:spcBef>
                </a:pPr>
                <a:r>
                  <a:rPr lang="en-GB" b="1" dirty="0">
                    <a:solidFill>
                      <a:srgbClr val="FF0000"/>
                    </a:solidFill>
                  </a:rPr>
                  <a:t>Q</a:t>
                </a:r>
                <a:endParaRPr lang="en-US" b="1" dirty="0">
                  <a:solidFill>
                    <a:srgbClr val="FF0000"/>
                  </a:solidFill>
                </a:endParaRPr>
              </a:p>
            </p:txBody>
          </p:sp>
        </p:grpSp>
        <p:sp>
          <p:nvSpPr>
            <p:cNvPr id="28702" name="Text Box 30"/>
            <p:cNvSpPr txBox="1">
              <a:spLocks noChangeArrowheads="1"/>
            </p:cNvSpPr>
            <p:nvPr/>
          </p:nvSpPr>
          <p:spPr bwMode="auto">
            <a:xfrm>
              <a:off x="4876" y="1890"/>
              <a:ext cx="240" cy="835"/>
            </a:xfrm>
            <a:prstGeom prst="rect">
              <a:avLst/>
            </a:prstGeom>
            <a:noFill/>
            <a:ln w="9525">
              <a:noFill/>
              <a:miter lim="800000"/>
              <a:headEnd/>
              <a:tailEnd/>
            </a:ln>
            <a:effectLst/>
          </p:spPr>
          <p:txBody>
            <a:bodyPr>
              <a:spAutoFit/>
            </a:bodyPr>
            <a:lstStyle/>
            <a:p>
              <a:pPr algn="ctr">
                <a:spcBef>
                  <a:spcPct val="50000"/>
                </a:spcBef>
              </a:pPr>
              <a:r>
                <a:rPr lang="en-GB" sz="1600" b="1" dirty="0">
                  <a:solidFill>
                    <a:srgbClr val="0038A8"/>
                  </a:solidFill>
                </a:rPr>
                <a:t>F</a:t>
              </a:r>
            </a:p>
            <a:p>
              <a:pPr algn="ctr">
                <a:spcBef>
                  <a:spcPct val="50000"/>
                </a:spcBef>
              </a:pPr>
              <a:r>
                <a:rPr lang="en-GB" sz="1600" b="1" dirty="0">
                  <a:solidFill>
                    <a:srgbClr val="0038A8"/>
                  </a:solidFill>
                </a:rPr>
                <a:t>I</a:t>
              </a:r>
            </a:p>
            <a:p>
              <a:pPr algn="ctr">
                <a:spcBef>
                  <a:spcPct val="50000"/>
                </a:spcBef>
              </a:pPr>
              <a:r>
                <a:rPr lang="en-GB" sz="1600" b="1" dirty="0">
                  <a:solidFill>
                    <a:srgbClr val="0038A8"/>
                  </a:solidFill>
                </a:rPr>
                <a:t>E</a:t>
              </a:r>
            </a:p>
            <a:p>
              <a:pPr algn="ctr">
                <a:spcBef>
                  <a:spcPct val="50000"/>
                </a:spcBef>
              </a:pPr>
              <a:r>
                <a:rPr lang="en-GB" sz="1600" b="1" dirty="0">
                  <a:solidFill>
                    <a:srgbClr val="0038A8"/>
                  </a:solidFill>
                </a:rPr>
                <a:t>L</a:t>
              </a:r>
            </a:p>
            <a:p>
              <a:pPr algn="ctr">
                <a:spcBef>
                  <a:spcPct val="50000"/>
                </a:spcBef>
              </a:pPr>
              <a:r>
                <a:rPr lang="en-GB" sz="1600" b="1" dirty="0">
                  <a:solidFill>
                    <a:srgbClr val="0038A8"/>
                  </a:solidFill>
                </a:rPr>
                <a:t>D</a:t>
              </a:r>
              <a:endParaRPr lang="en-US" sz="1600" b="1" dirty="0">
                <a:solidFill>
                  <a:srgbClr val="0038A8"/>
                </a:solidFill>
              </a:endParaRPr>
            </a:p>
          </p:txBody>
        </p:sp>
      </p:grpSp>
      <p:grpSp>
        <p:nvGrpSpPr>
          <p:cNvPr id="6" name="Group 58"/>
          <p:cNvGrpSpPr>
            <a:grpSpLocks/>
          </p:cNvGrpSpPr>
          <p:nvPr/>
        </p:nvGrpSpPr>
        <p:grpSpPr bwMode="auto">
          <a:xfrm>
            <a:off x="4251059" y="5092982"/>
            <a:ext cx="7209853" cy="1790703"/>
            <a:chOff x="476" y="2286"/>
            <a:chExt cx="4877" cy="1128"/>
          </a:xfrm>
        </p:grpSpPr>
        <p:grpSp>
          <p:nvGrpSpPr>
            <p:cNvPr id="7" name="Group 55"/>
            <p:cNvGrpSpPr>
              <a:grpSpLocks/>
            </p:cNvGrpSpPr>
            <p:nvPr/>
          </p:nvGrpSpPr>
          <p:grpSpPr bwMode="auto">
            <a:xfrm>
              <a:off x="476" y="2286"/>
              <a:ext cx="4877" cy="1128"/>
              <a:chOff x="476" y="2286"/>
              <a:chExt cx="4877" cy="1128"/>
            </a:xfrm>
          </p:grpSpPr>
          <p:grpSp>
            <p:nvGrpSpPr>
              <p:cNvPr id="8" name="Group 52"/>
              <p:cNvGrpSpPr>
                <a:grpSpLocks/>
              </p:cNvGrpSpPr>
              <p:nvPr/>
            </p:nvGrpSpPr>
            <p:grpSpPr bwMode="auto">
              <a:xfrm>
                <a:off x="476" y="2385"/>
                <a:ext cx="4877" cy="862"/>
                <a:chOff x="476" y="2385"/>
                <a:chExt cx="4877" cy="862"/>
              </a:xfrm>
            </p:grpSpPr>
            <p:grpSp>
              <p:nvGrpSpPr>
                <p:cNvPr id="9" name="Group 49"/>
                <p:cNvGrpSpPr>
                  <a:grpSpLocks/>
                </p:cNvGrpSpPr>
                <p:nvPr/>
              </p:nvGrpSpPr>
              <p:grpSpPr bwMode="auto">
                <a:xfrm>
                  <a:off x="476" y="2385"/>
                  <a:ext cx="4463" cy="862"/>
                  <a:chOff x="476" y="2385"/>
                  <a:chExt cx="4463" cy="862"/>
                </a:xfrm>
              </p:grpSpPr>
              <p:grpSp>
                <p:nvGrpSpPr>
                  <p:cNvPr id="10" name="Group 47"/>
                  <p:cNvGrpSpPr>
                    <a:grpSpLocks/>
                  </p:cNvGrpSpPr>
                  <p:nvPr/>
                </p:nvGrpSpPr>
                <p:grpSpPr bwMode="auto">
                  <a:xfrm>
                    <a:off x="1066" y="2385"/>
                    <a:ext cx="3873" cy="862"/>
                    <a:chOff x="1068" y="2363"/>
                    <a:chExt cx="3873" cy="862"/>
                  </a:xfrm>
                </p:grpSpPr>
                <p:graphicFrame>
                  <p:nvGraphicFramePr>
                    <p:cNvPr id="28705" name="Object 33"/>
                    <p:cNvGraphicFramePr>
                      <a:graphicFrameLocks noChangeAspect="1"/>
                    </p:cNvGraphicFramePr>
                    <p:nvPr>
                      <p:extLst>
                        <p:ext uri="{D42A27DB-BD31-4B8C-83A1-F6EECF244321}">
                          <p14:modId xmlns:p14="http://schemas.microsoft.com/office/powerpoint/2010/main" val="2116383451"/>
                        </p:ext>
                      </p:extLst>
                    </p:nvPr>
                  </p:nvGraphicFramePr>
                  <p:xfrm>
                    <a:off x="1083" y="2460"/>
                    <a:ext cx="3817" cy="643"/>
                  </p:xfrm>
                  <a:graphic>
                    <a:graphicData uri="http://schemas.openxmlformats.org/presentationml/2006/ole">
                      <mc:AlternateContent xmlns:mc="http://schemas.openxmlformats.org/markup-compatibility/2006">
                        <mc:Choice xmlns:v="urn:schemas-microsoft-com:vml" Requires="v">
                          <p:oleObj spid="_x0000_s13498" name="Bitmap Image" r:id="rId5" imgW="2085714" imgH="2029108" progId="PBrush">
                            <p:embed/>
                          </p:oleObj>
                        </mc:Choice>
                        <mc:Fallback>
                          <p:oleObj name="Bitmap Image" r:id="rId5" imgW="2085714" imgH="202910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 y="2460"/>
                                  <a:ext cx="3817"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41"/>
                    <p:cNvGrpSpPr>
                      <a:grpSpLocks/>
                    </p:cNvGrpSpPr>
                    <p:nvPr/>
                  </p:nvGrpSpPr>
                  <p:grpSpPr bwMode="auto">
                    <a:xfrm>
                      <a:off x="1068" y="2363"/>
                      <a:ext cx="3873" cy="862"/>
                      <a:chOff x="1066" y="2345"/>
                      <a:chExt cx="3873" cy="862"/>
                    </a:xfrm>
                  </p:grpSpPr>
                  <p:sp>
                    <p:nvSpPr>
                      <p:cNvPr id="28708" name="Line 36"/>
                      <p:cNvSpPr>
                        <a:spLocks noChangeShapeType="1"/>
                      </p:cNvSpPr>
                      <p:nvPr/>
                    </p:nvSpPr>
                    <p:spPr bwMode="auto">
                      <a:xfrm>
                        <a:off x="1066" y="2750"/>
                        <a:ext cx="3873" cy="0"/>
                      </a:xfrm>
                      <a:prstGeom prst="line">
                        <a:avLst/>
                      </a:prstGeom>
                      <a:noFill/>
                      <a:ln w="28575">
                        <a:solidFill>
                          <a:schemeClr val="bg1">
                            <a:lumMod val="75000"/>
                            <a:lumOff val="25000"/>
                          </a:schemeClr>
                        </a:solidFill>
                        <a:round/>
                        <a:headEnd/>
                        <a:tailEnd/>
                      </a:ln>
                      <a:effectLst/>
                    </p:spPr>
                    <p:txBody>
                      <a:bodyPr/>
                      <a:lstStyle/>
                      <a:p>
                        <a:endParaRPr lang="en-AU"/>
                      </a:p>
                    </p:txBody>
                  </p:sp>
                  <p:sp>
                    <p:nvSpPr>
                      <p:cNvPr id="28711" name="Line 39"/>
                      <p:cNvSpPr>
                        <a:spLocks noChangeShapeType="1"/>
                      </p:cNvSpPr>
                      <p:nvPr/>
                    </p:nvSpPr>
                    <p:spPr bwMode="auto">
                      <a:xfrm flipV="1">
                        <a:off x="1104" y="2345"/>
                        <a:ext cx="0" cy="862"/>
                      </a:xfrm>
                      <a:prstGeom prst="line">
                        <a:avLst/>
                      </a:prstGeom>
                      <a:noFill/>
                      <a:ln w="28575">
                        <a:solidFill>
                          <a:schemeClr val="bg1">
                            <a:lumMod val="75000"/>
                            <a:lumOff val="25000"/>
                          </a:schemeClr>
                        </a:solidFill>
                        <a:round/>
                        <a:headEnd type="triangle" w="med" len="med"/>
                        <a:tailEnd type="triangle" w="med" len="med"/>
                      </a:ln>
                      <a:effectLst/>
                    </p:spPr>
                    <p:txBody>
                      <a:bodyPr/>
                      <a:lstStyle/>
                      <a:p>
                        <a:endParaRPr lang="en-AU"/>
                      </a:p>
                    </p:txBody>
                  </p:sp>
                </p:grpSp>
              </p:grpSp>
              <p:sp>
                <p:nvSpPr>
                  <p:cNvPr id="28720" name="Text Box 48"/>
                  <p:cNvSpPr txBox="1">
                    <a:spLocks noChangeArrowheads="1"/>
                  </p:cNvSpPr>
                  <p:nvPr/>
                </p:nvSpPr>
                <p:spPr bwMode="auto">
                  <a:xfrm>
                    <a:off x="476" y="2432"/>
                    <a:ext cx="635" cy="231"/>
                  </a:xfrm>
                  <a:prstGeom prst="rect">
                    <a:avLst/>
                  </a:prstGeom>
                  <a:noFill/>
                  <a:ln w="9525">
                    <a:noFill/>
                    <a:miter lim="800000"/>
                    <a:headEnd/>
                    <a:tailEnd/>
                  </a:ln>
                  <a:effectLst/>
                </p:spPr>
                <p:txBody>
                  <a:bodyPr>
                    <a:spAutoFit/>
                  </a:bodyPr>
                  <a:lstStyle/>
                  <a:p>
                    <a:pPr algn="r">
                      <a:spcBef>
                        <a:spcPct val="50000"/>
                      </a:spcBef>
                    </a:pPr>
                    <a:r>
                      <a:rPr lang="en-GB" b="1" dirty="0" err="1">
                        <a:solidFill>
                          <a:schemeClr val="bg1"/>
                        </a:solidFill>
                      </a:rPr>
                      <a:t>emf</a:t>
                    </a:r>
                    <a:endParaRPr lang="en-US" b="1" dirty="0">
                      <a:solidFill>
                        <a:schemeClr val="bg1"/>
                      </a:solidFill>
                    </a:endParaRPr>
                  </a:p>
                </p:txBody>
              </p:sp>
            </p:grpSp>
            <p:sp>
              <p:nvSpPr>
                <p:cNvPr id="28723" name="Rectangle 51"/>
                <p:cNvSpPr>
                  <a:spLocks noChangeArrowheads="1"/>
                </p:cNvSpPr>
                <p:nvPr/>
              </p:nvSpPr>
              <p:spPr bwMode="auto">
                <a:xfrm>
                  <a:off x="4921" y="2659"/>
                  <a:ext cx="432" cy="233"/>
                </a:xfrm>
                <a:prstGeom prst="rect">
                  <a:avLst/>
                </a:prstGeom>
                <a:noFill/>
                <a:ln w="9525">
                  <a:noFill/>
                  <a:miter lim="800000"/>
                  <a:headEnd/>
                  <a:tailEnd/>
                </a:ln>
                <a:effectLst/>
              </p:spPr>
              <p:txBody>
                <a:bodyPr wrap="none">
                  <a:spAutoFit/>
                </a:bodyPr>
                <a:lstStyle/>
                <a:p>
                  <a:r>
                    <a:rPr lang="en-GB" b="1" dirty="0">
                      <a:solidFill>
                        <a:schemeClr val="bg1"/>
                      </a:solidFill>
                    </a:rPr>
                    <a:t>time</a:t>
                  </a:r>
                  <a:endParaRPr lang="en-US" b="1" dirty="0">
                    <a:solidFill>
                      <a:schemeClr val="bg1"/>
                    </a:solidFill>
                  </a:endParaRPr>
                </a:p>
              </p:txBody>
            </p:sp>
          </p:grpSp>
          <p:sp>
            <p:nvSpPr>
              <p:cNvPr id="28725" name="Rectangle 53"/>
              <p:cNvSpPr>
                <a:spLocks noChangeArrowheads="1"/>
              </p:cNvSpPr>
              <p:nvPr/>
            </p:nvSpPr>
            <p:spPr bwMode="auto">
              <a:xfrm>
                <a:off x="1129" y="2286"/>
                <a:ext cx="264" cy="291"/>
              </a:xfrm>
              <a:prstGeom prst="rect">
                <a:avLst/>
              </a:prstGeom>
              <a:noFill/>
              <a:ln w="9525">
                <a:noFill/>
                <a:miter lim="800000"/>
                <a:headEnd/>
                <a:tailEnd/>
              </a:ln>
              <a:effectLst/>
            </p:spPr>
            <p:txBody>
              <a:bodyPr wrap="none">
                <a:spAutoFit/>
              </a:bodyPr>
              <a:lstStyle/>
              <a:p>
                <a:r>
                  <a:rPr lang="en-GB" sz="2400" b="1" dirty="0">
                    <a:solidFill>
                      <a:srgbClr val="FF0000"/>
                    </a:solidFill>
                  </a:rPr>
                  <a:t>+</a:t>
                </a:r>
                <a:endParaRPr lang="en-US" sz="2400" b="1" dirty="0">
                  <a:solidFill>
                    <a:srgbClr val="FF0000"/>
                  </a:solidFill>
                </a:endParaRPr>
              </a:p>
            </p:txBody>
          </p:sp>
          <p:sp>
            <p:nvSpPr>
              <p:cNvPr id="28726" name="Rectangle 54"/>
              <p:cNvSpPr>
                <a:spLocks noChangeArrowheads="1"/>
              </p:cNvSpPr>
              <p:nvPr/>
            </p:nvSpPr>
            <p:spPr bwMode="auto">
              <a:xfrm>
                <a:off x="1156" y="3123"/>
                <a:ext cx="199" cy="291"/>
              </a:xfrm>
              <a:prstGeom prst="rect">
                <a:avLst/>
              </a:prstGeom>
              <a:noFill/>
              <a:ln w="9525">
                <a:noFill/>
                <a:miter lim="800000"/>
                <a:headEnd/>
                <a:tailEnd/>
              </a:ln>
              <a:effectLst/>
            </p:spPr>
            <p:txBody>
              <a:bodyPr wrap="none">
                <a:spAutoFit/>
              </a:bodyPr>
              <a:lstStyle/>
              <a:p>
                <a:r>
                  <a:rPr lang="en-GB" sz="2400" b="1" dirty="0">
                    <a:solidFill>
                      <a:srgbClr val="FF0000"/>
                    </a:solidFill>
                  </a:rPr>
                  <a:t>-</a:t>
                </a:r>
                <a:endParaRPr lang="en-US" sz="2400" b="1" dirty="0">
                  <a:solidFill>
                    <a:srgbClr val="FF0000"/>
                  </a:solidFill>
                </a:endParaRPr>
              </a:p>
            </p:txBody>
          </p:sp>
        </p:grpSp>
        <p:sp>
          <p:nvSpPr>
            <p:cNvPr id="28728" name="Line 56"/>
            <p:cNvSpPr>
              <a:spLocks noChangeShapeType="1"/>
            </p:cNvSpPr>
            <p:nvPr/>
          </p:nvSpPr>
          <p:spPr bwMode="auto">
            <a:xfrm>
              <a:off x="4740" y="2432"/>
              <a:ext cx="0" cy="681"/>
            </a:xfrm>
            <a:prstGeom prst="line">
              <a:avLst/>
            </a:prstGeom>
            <a:noFill/>
            <a:ln w="9525">
              <a:solidFill>
                <a:schemeClr val="tx1"/>
              </a:solidFill>
              <a:prstDash val="sysDot"/>
              <a:round/>
              <a:headEnd/>
              <a:tailEnd/>
            </a:ln>
            <a:effectLst/>
          </p:spPr>
          <p:txBody>
            <a:bodyPr/>
            <a:lstStyle/>
            <a:p>
              <a:endParaRPr lang="en-AU"/>
            </a:p>
          </p:txBody>
        </p:sp>
      </p:grpSp>
      <p:grpSp>
        <p:nvGrpSpPr>
          <p:cNvPr id="12" name="Group 64"/>
          <p:cNvGrpSpPr>
            <a:grpSpLocks/>
          </p:cNvGrpSpPr>
          <p:nvPr/>
        </p:nvGrpSpPr>
        <p:grpSpPr bwMode="auto">
          <a:xfrm>
            <a:off x="4299371" y="3735673"/>
            <a:ext cx="7545388" cy="1368425"/>
            <a:chOff x="561" y="3294"/>
            <a:chExt cx="4753" cy="862"/>
          </a:xfrm>
        </p:grpSpPr>
        <p:grpSp>
          <p:nvGrpSpPr>
            <p:cNvPr id="13" name="Group 59"/>
            <p:cNvGrpSpPr>
              <a:grpSpLocks/>
            </p:cNvGrpSpPr>
            <p:nvPr/>
          </p:nvGrpSpPr>
          <p:grpSpPr bwMode="auto">
            <a:xfrm>
              <a:off x="876" y="3294"/>
              <a:ext cx="4063" cy="862"/>
              <a:chOff x="876" y="3294"/>
              <a:chExt cx="4063" cy="862"/>
            </a:xfrm>
          </p:grpSpPr>
          <p:graphicFrame>
            <p:nvGraphicFramePr>
              <p:cNvPr id="28707" name="Object 35"/>
              <p:cNvGraphicFramePr>
                <a:graphicFrameLocks noChangeAspect="1"/>
              </p:cNvGraphicFramePr>
              <p:nvPr/>
            </p:nvGraphicFramePr>
            <p:xfrm>
              <a:off x="876" y="3424"/>
              <a:ext cx="3916" cy="590"/>
            </p:xfrm>
            <a:graphic>
              <a:graphicData uri="http://schemas.openxmlformats.org/presentationml/2006/ole">
                <mc:AlternateContent xmlns:mc="http://schemas.openxmlformats.org/markup-compatibility/2006">
                  <mc:Choice xmlns:v="urn:schemas-microsoft-com:vml" Requires="v">
                    <p:oleObj spid="_x0000_s13499" name="Bitmap Image" r:id="rId7" imgW="2238687" imgH="1914286" progId="PBrush">
                      <p:embed/>
                    </p:oleObj>
                  </mc:Choice>
                  <mc:Fallback>
                    <p:oleObj name="Bitmap Image" r:id="rId7" imgW="2238687" imgH="19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 y="3424"/>
                            <a:ext cx="3916"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44"/>
              <p:cNvGrpSpPr>
                <a:grpSpLocks/>
              </p:cNvGrpSpPr>
              <p:nvPr/>
            </p:nvGrpSpPr>
            <p:grpSpPr bwMode="auto">
              <a:xfrm>
                <a:off x="1066" y="3294"/>
                <a:ext cx="3873" cy="862"/>
                <a:chOff x="1066" y="2347"/>
                <a:chExt cx="3873" cy="862"/>
              </a:xfrm>
            </p:grpSpPr>
            <p:sp>
              <p:nvSpPr>
                <p:cNvPr id="28717" name="Line 45"/>
                <p:cNvSpPr>
                  <a:spLocks noChangeShapeType="1"/>
                </p:cNvSpPr>
                <p:nvPr/>
              </p:nvSpPr>
              <p:spPr bwMode="auto">
                <a:xfrm>
                  <a:off x="1066" y="2750"/>
                  <a:ext cx="3873" cy="0"/>
                </a:xfrm>
                <a:prstGeom prst="line">
                  <a:avLst/>
                </a:prstGeom>
                <a:noFill/>
                <a:ln w="28575">
                  <a:solidFill>
                    <a:schemeClr val="bg1">
                      <a:lumMod val="75000"/>
                      <a:lumOff val="25000"/>
                    </a:schemeClr>
                  </a:solidFill>
                  <a:round/>
                  <a:headEnd/>
                  <a:tailEnd/>
                </a:ln>
                <a:effectLst/>
              </p:spPr>
              <p:txBody>
                <a:bodyPr/>
                <a:lstStyle/>
                <a:p>
                  <a:endParaRPr lang="en-AU"/>
                </a:p>
              </p:txBody>
            </p:sp>
            <p:sp>
              <p:nvSpPr>
                <p:cNvPr id="28718" name="Line 46"/>
                <p:cNvSpPr>
                  <a:spLocks noChangeShapeType="1"/>
                </p:cNvSpPr>
                <p:nvPr/>
              </p:nvSpPr>
              <p:spPr bwMode="auto">
                <a:xfrm flipV="1">
                  <a:off x="1116" y="2347"/>
                  <a:ext cx="0" cy="862"/>
                </a:xfrm>
                <a:prstGeom prst="line">
                  <a:avLst/>
                </a:prstGeom>
                <a:noFill/>
                <a:ln w="28575">
                  <a:solidFill>
                    <a:schemeClr val="bg1">
                      <a:lumMod val="75000"/>
                      <a:lumOff val="25000"/>
                    </a:schemeClr>
                  </a:solidFill>
                  <a:round/>
                  <a:headEnd type="triangle" w="med" len="med"/>
                  <a:tailEnd type="triangle" w="med" len="med"/>
                </a:ln>
                <a:effectLst/>
              </p:spPr>
              <p:txBody>
                <a:bodyPr/>
                <a:lstStyle/>
                <a:p>
                  <a:endParaRPr lang="en-AU"/>
                </a:p>
              </p:txBody>
            </p:sp>
          </p:grpSp>
          <p:sp>
            <p:nvSpPr>
              <p:cNvPr id="28729" name="Line 57"/>
              <p:cNvSpPr>
                <a:spLocks noChangeShapeType="1"/>
              </p:cNvSpPr>
              <p:nvPr/>
            </p:nvSpPr>
            <p:spPr bwMode="auto">
              <a:xfrm>
                <a:off x="4740" y="3294"/>
                <a:ext cx="0" cy="681"/>
              </a:xfrm>
              <a:prstGeom prst="line">
                <a:avLst/>
              </a:prstGeom>
              <a:noFill/>
              <a:ln w="9525">
                <a:solidFill>
                  <a:schemeClr val="tx1"/>
                </a:solidFill>
                <a:prstDash val="sysDot"/>
                <a:round/>
                <a:headEnd/>
                <a:tailEnd/>
              </a:ln>
              <a:effectLst/>
            </p:spPr>
            <p:txBody>
              <a:bodyPr/>
              <a:lstStyle/>
              <a:p>
                <a:endParaRPr lang="en-AU"/>
              </a:p>
            </p:txBody>
          </p:sp>
        </p:grpSp>
        <p:sp>
          <p:nvSpPr>
            <p:cNvPr id="28722" name="Rectangle 50"/>
            <p:cNvSpPr>
              <a:spLocks noChangeArrowheads="1"/>
            </p:cNvSpPr>
            <p:nvPr/>
          </p:nvSpPr>
          <p:spPr bwMode="auto">
            <a:xfrm>
              <a:off x="561" y="3339"/>
              <a:ext cx="570" cy="231"/>
            </a:xfrm>
            <a:prstGeom prst="rect">
              <a:avLst/>
            </a:prstGeom>
            <a:noFill/>
            <a:ln w="9525">
              <a:noFill/>
              <a:miter lim="800000"/>
              <a:headEnd/>
              <a:tailEnd/>
            </a:ln>
            <a:effectLst/>
          </p:spPr>
          <p:txBody>
            <a:bodyPr wrap="none">
              <a:spAutoFit/>
            </a:bodyPr>
            <a:lstStyle/>
            <a:p>
              <a:pPr algn="r"/>
              <a:r>
                <a:rPr lang="en-GB" b="1" dirty="0">
                  <a:solidFill>
                    <a:schemeClr val="bg1"/>
                  </a:solidFill>
                </a:rPr>
                <a:t>flux </a:t>
              </a:r>
              <a:r>
                <a:rPr lang="el-GR" b="1" dirty="0">
                  <a:solidFill>
                    <a:schemeClr val="bg1"/>
                  </a:solidFill>
                  <a:cs typeface="Arial" charset="0"/>
                </a:rPr>
                <a:t>Φ</a:t>
              </a:r>
              <a:r>
                <a:rPr lang="en-GB" b="1" dirty="0">
                  <a:solidFill>
                    <a:schemeClr val="bg1"/>
                  </a:solidFill>
                </a:rPr>
                <a:t> </a:t>
              </a:r>
              <a:endParaRPr lang="en-US" b="1" dirty="0">
                <a:solidFill>
                  <a:schemeClr val="bg1"/>
                </a:solidFill>
              </a:endParaRPr>
            </a:p>
          </p:txBody>
        </p:sp>
        <p:sp>
          <p:nvSpPr>
            <p:cNvPr id="28733" name="Rectangle 61"/>
            <p:cNvSpPr>
              <a:spLocks noChangeArrowheads="1"/>
            </p:cNvSpPr>
            <p:nvPr/>
          </p:nvSpPr>
          <p:spPr bwMode="auto">
            <a:xfrm>
              <a:off x="4912" y="3566"/>
              <a:ext cx="402" cy="233"/>
            </a:xfrm>
            <a:prstGeom prst="rect">
              <a:avLst/>
            </a:prstGeom>
            <a:noFill/>
            <a:ln w="9525">
              <a:noFill/>
              <a:miter lim="800000"/>
              <a:headEnd/>
              <a:tailEnd/>
            </a:ln>
            <a:effectLst/>
          </p:spPr>
          <p:txBody>
            <a:bodyPr wrap="none">
              <a:spAutoFit/>
            </a:bodyPr>
            <a:lstStyle/>
            <a:p>
              <a:r>
                <a:rPr lang="en-GB" b="1">
                  <a:solidFill>
                    <a:schemeClr val="bg1"/>
                  </a:solidFill>
                </a:rPr>
                <a:t>time</a:t>
              </a:r>
              <a:endParaRPr lang="en-US" b="1">
                <a:solidFill>
                  <a:schemeClr val="bg1"/>
                </a:solidFill>
              </a:endParaRPr>
            </a:p>
          </p:txBody>
        </p:sp>
      </p:grpSp>
      <p:sp>
        <p:nvSpPr>
          <p:cNvPr id="28734" name="Line 62"/>
          <p:cNvSpPr>
            <a:spLocks noChangeShapeType="1"/>
          </p:cNvSpPr>
          <p:nvPr/>
        </p:nvSpPr>
        <p:spPr bwMode="auto">
          <a:xfrm>
            <a:off x="6447892" y="4345271"/>
            <a:ext cx="45719" cy="1071570"/>
          </a:xfrm>
          <a:prstGeom prst="line">
            <a:avLst/>
          </a:prstGeom>
          <a:noFill/>
          <a:ln w="76200">
            <a:solidFill>
              <a:srgbClr val="FF0000"/>
            </a:solidFill>
            <a:prstDash val="sysDot"/>
            <a:round/>
            <a:headEnd type="triangle" w="med" len="med"/>
            <a:tailEnd type="triangle" w="med" len="med"/>
          </a:ln>
          <a:effectLst/>
        </p:spPr>
        <p:txBody>
          <a:bodyPr/>
          <a:lstStyle/>
          <a:p>
            <a:endParaRPr lang="en-AU"/>
          </a:p>
        </p:txBody>
      </p:sp>
      <p:pic>
        <p:nvPicPr>
          <p:cNvPr id="43" name="Picture 42" descr="ACAnimation.gif"/>
          <p:cNvPicPr>
            <a:picLocks noChangeAspect="1"/>
          </p:cNvPicPr>
          <p:nvPr/>
        </p:nvPicPr>
        <p:blipFill>
          <a:blip r:embed="rId9"/>
          <a:stretch>
            <a:fillRect/>
          </a:stretch>
        </p:blipFill>
        <p:spPr>
          <a:xfrm>
            <a:off x="-24821" y="4054595"/>
            <a:ext cx="2824325" cy="2824325"/>
          </a:xfrm>
          <a:prstGeom prst="rect">
            <a:avLst/>
          </a:prstGeom>
        </p:spPr>
      </p:pic>
      <p:pic>
        <p:nvPicPr>
          <p:cNvPr id="44" name="Picture 43" descr="ACAnimation1.gif"/>
          <p:cNvPicPr>
            <a:picLocks noChangeAspect="1"/>
          </p:cNvPicPr>
          <p:nvPr/>
        </p:nvPicPr>
        <p:blipFill>
          <a:blip r:embed="rId10"/>
          <a:stretch>
            <a:fillRect/>
          </a:stretch>
        </p:blipFill>
        <p:spPr>
          <a:xfrm>
            <a:off x="75879" y="1607096"/>
            <a:ext cx="4446257" cy="2334951"/>
          </a:xfrm>
          <a:prstGeom prst="rect">
            <a:avLst/>
          </a:prstGeom>
        </p:spPr>
      </p:pic>
      <p:sp>
        <p:nvSpPr>
          <p:cNvPr id="45" name="TextBox 44"/>
          <p:cNvSpPr txBox="1"/>
          <p:nvPr/>
        </p:nvSpPr>
        <p:spPr>
          <a:xfrm>
            <a:off x="5438924" y="6301370"/>
            <a:ext cx="4272645" cy="461665"/>
          </a:xfrm>
          <a:prstGeom prst="rect">
            <a:avLst/>
          </a:prstGeom>
          <a:noFill/>
        </p:spPr>
        <p:txBody>
          <a:bodyPr wrap="none" rtlCol="0">
            <a:spAutoFit/>
          </a:bodyPr>
          <a:lstStyle/>
          <a:p>
            <a:r>
              <a:rPr lang="en-AU" sz="2400" b="1" dirty="0">
                <a:solidFill>
                  <a:schemeClr val="bg1">
                    <a:lumMod val="95000"/>
                    <a:lumOff val="5000"/>
                  </a:schemeClr>
                </a:solidFill>
              </a:rPr>
              <a:t>The EMF is the change in flux</a:t>
            </a:r>
          </a:p>
        </p:txBody>
      </p:sp>
      <p:sp>
        <p:nvSpPr>
          <p:cNvPr id="46" name="Title 1"/>
          <p:cNvSpPr txBox="1">
            <a:spLocks/>
          </p:cNvSpPr>
          <p:nvPr/>
        </p:nvSpPr>
        <p:spPr>
          <a:xfrm>
            <a:off x="380578" y="142865"/>
            <a:ext cx="7772400" cy="114300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b="1" smtClean="0"/>
              <a:t>AC Generators</a:t>
            </a:r>
            <a:endParaRPr lang="en-AU" b="1" dirty="0"/>
          </a:p>
        </p:txBody>
      </p:sp>
    </p:spTree>
    <p:extLst>
      <p:ext uri="{BB962C8B-B14F-4D97-AF65-F5344CB8AC3E}">
        <p14:creationId xmlns:p14="http://schemas.microsoft.com/office/powerpoint/2010/main" val="2981327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AC Generators</a:t>
            </a:r>
            <a:endParaRPr lang="en-AU" b="1" dirty="0"/>
          </a:p>
        </p:txBody>
      </p:sp>
      <p:sp>
        <p:nvSpPr>
          <p:cNvPr id="3" name="Content Placeholder 2"/>
          <p:cNvSpPr>
            <a:spLocks noGrp="1"/>
          </p:cNvSpPr>
          <p:nvPr>
            <p:ph idx="1"/>
          </p:nvPr>
        </p:nvSpPr>
        <p:spPr>
          <a:xfrm>
            <a:off x="335665" y="928670"/>
            <a:ext cx="11667281" cy="5643602"/>
          </a:xfrm>
        </p:spPr>
        <p:txBody>
          <a:bodyPr>
            <a:noAutofit/>
          </a:bodyPr>
          <a:lstStyle/>
          <a:p>
            <a:pPr>
              <a:buNone/>
            </a:pPr>
            <a:r>
              <a:rPr lang="en-AU" sz="2800" b="1" u="sng" dirty="0"/>
              <a:t>Using Lenz’s Law</a:t>
            </a:r>
          </a:p>
          <a:p>
            <a:pPr marL="36900" indent="0">
              <a:buNone/>
            </a:pPr>
            <a:r>
              <a:rPr lang="en-AU" sz="2800" dirty="0"/>
              <a:t>Use the Left Hand Rule to determine the direction of current given that with generators the direction of rotation and the direction of magnetic field are already known.</a:t>
            </a:r>
          </a:p>
          <a:p>
            <a:endParaRPr lang="en-AU" sz="2800" dirty="0"/>
          </a:p>
          <a:p>
            <a:endParaRPr lang="en-AU" sz="2800" dirty="0"/>
          </a:p>
          <a:p>
            <a:endParaRPr lang="en-AU" sz="4400" dirty="0"/>
          </a:p>
          <a:p>
            <a:endParaRPr lang="en-AU" sz="2800" dirty="0"/>
          </a:p>
          <a:p>
            <a:pPr marL="36900" indent="0">
              <a:buNone/>
            </a:pPr>
            <a:r>
              <a:rPr lang="en-AU" sz="2800" dirty="0" smtClean="0"/>
              <a:t>The </a:t>
            </a:r>
            <a:r>
              <a:rPr lang="en-AU" sz="2800" dirty="0"/>
              <a:t>sinusoidal </a:t>
            </a:r>
            <a:r>
              <a:rPr lang="en-AU" sz="2800" dirty="0" err="1"/>
              <a:t>emf</a:t>
            </a:r>
            <a:r>
              <a:rPr lang="en-AU" sz="2800" dirty="0"/>
              <a:t> drives current through the external circuit first one way, then the opposite way, and is thus called </a:t>
            </a:r>
            <a:r>
              <a:rPr lang="en-AU" sz="2800" b="1" dirty="0"/>
              <a:t>alternating current (AC).</a:t>
            </a:r>
            <a:endParaRPr lang="en-AU" sz="2800" dirty="0"/>
          </a:p>
        </p:txBody>
      </p:sp>
      <p:pic>
        <p:nvPicPr>
          <p:cNvPr id="5" name="Picture 4" descr="LHR.jpg"/>
          <p:cNvPicPr>
            <a:picLocks noChangeAspect="1"/>
          </p:cNvPicPr>
          <p:nvPr/>
        </p:nvPicPr>
        <p:blipFill>
          <a:blip r:embed="rId2"/>
          <a:stretch>
            <a:fillRect/>
          </a:stretch>
        </p:blipFill>
        <p:spPr>
          <a:xfrm>
            <a:off x="3347504" y="2502297"/>
            <a:ext cx="5643602" cy="3111971"/>
          </a:xfrm>
          <a:prstGeom prst="rect">
            <a:avLst/>
          </a:prstGeom>
        </p:spPr>
      </p:pic>
    </p:spTree>
    <p:extLst>
      <p:ext uri="{BB962C8B-B14F-4D97-AF65-F5344CB8AC3E}">
        <p14:creationId xmlns:p14="http://schemas.microsoft.com/office/powerpoint/2010/main" val="310880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7414983" cy="1143000"/>
          </a:xfrm>
        </p:spPr>
        <p:txBody>
          <a:bodyPr>
            <a:normAutofit/>
          </a:bodyPr>
          <a:lstStyle/>
          <a:p>
            <a:pPr algn="l"/>
            <a:r>
              <a:rPr lang="en-AU" b="1" dirty="0"/>
              <a:t>Generator Components</a:t>
            </a:r>
          </a:p>
        </p:txBody>
      </p:sp>
      <p:sp>
        <p:nvSpPr>
          <p:cNvPr id="7"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600" b="1" u="sng" dirty="0">
                <a:solidFill>
                  <a:schemeClr val="accent1">
                    <a:lumMod val="60000"/>
                    <a:lumOff val="40000"/>
                  </a:schemeClr>
                </a:solidFill>
              </a:rPr>
              <a:t>Magnetic field</a:t>
            </a:r>
          </a:p>
          <a:p>
            <a:r>
              <a:rPr lang="en-AU" sz="2600" dirty="0">
                <a:solidFill>
                  <a:schemeClr val="tx2"/>
                </a:solidFill>
              </a:rPr>
              <a:t>This field envelops the armature </a:t>
            </a:r>
            <a:r>
              <a:rPr lang="en-AU" sz="2600" dirty="0" smtClean="0">
                <a:solidFill>
                  <a:schemeClr val="tx2"/>
                </a:solidFill>
              </a:rPr>
              <a:t>and the</a:t>
            </a:r>
            <a:endParaRPr lang="en-AU" sz="2600" dirty="0">
              <a:solidFill>
                <a:schemeClr val="tx2"/>
              </a:solidFill>
            </a:endParaRPr>
          </a:p>
          <a:p>
            <a:r>
              <a:rPr lang="en-AU" sz="2600" dirty="0">
                <a:solidFill>
                  <a:schemeClr val="tx2"/>
                </a:solidFill>
              </a:rPr>
              <a:t>c</a:t>
            </a:r>
            <a:r>
              <a:rPr lang="en-AU" sz="2600" dirty="0" smtClean="0">
                <a:solidFill>
                  <a:schemeClr val="tx2"/>
                </a:solidFill>
              </a:rPr>
              <a:t>urrent </a:t>
            </a:r>
            <a:r>
              <a:rPr lang="en-AU" sz="2600" dirty="0">
                <a:solidFill>
                  <a:schemeClr val="tx2"/>
                </a:solidFill>
              </a:rPr>
              <a:t>generated within </a:t>
            </a:r>
            <a:r>
              <a:rPr lang="en-AU" sz="2600" dirty="0" smtClean="0">
                <a:solidFill>
                  <a:schemeClr val="tx2"/>
                </a:solidFill>
              </a:rPr>
              <a:t>it. It is created by</a:t>
            </a:r>
            <a:endParaRPr lang="en-AU" sz="2600" dirty="0">
              <a:solidFill>
                <a:schemeClr val="tx2"/>
              </a:solidFill>
            </a:endParaRPr>
          </a:p>
          <a:p>
            <a:r>
              <a:rPr lang="en-AU" sz="2600" dirty="0" smtClean="0">
                <a:solidFill>
                  <a:schemeClr val="tx2"/>
                </a:solidFill>
              </a:rPr>
              <a:t>permanent magnets </a:t>
            </a:r>
            <a:r>
              <a:rPr lang="en-AU" sz="2600" dirty="0">
                <a:solidFill>
                  <a:schemeClr val="tx2"/>
                </a:solidFill>
              </a:rPr>
              <a:t>or electromagnets</a:t>
            </a:r>
            <a:r>
              <a:rPr lang="en-AU" sz="2600" dirty="0" smtClean="0">
                <a:solidFill>
                  <a:schemeClr val="tx2"/>
                </a:solidFill>
              </a:rPr>
              <a:t>.</a:t>
            </a:r>
          </a:p>
          <a:p>
            <a:endParaRPr lang="en-AU" sz="2600" dirty="0">
              <a:solidFill>
                <a:schemeClr val="tx2"/>
              </a:solidFill>
            </a:endParaRPr>
          </a:p>
          <a:p>
            <a:r>
              <a:rPr lang="en-AU" sz="2600" b="1" u="sng" dirty="0">
                <a:solidFill>
                  <a:schemeClr val="accent1">
                    <a:lumMod val="60000"/>
                    <a:lumOff val="40000"/>
                  </a:schemeClr>
                </a:solidFill>
              </a:rPr>
              <a:t>Armature</a:t>
            </a:r>
          </a:p>
          <a:p>
            <a:r>
              <a:rPr lang="en-AU" sz="2600" dirty="0">
                <a:solidFill>
                  <a:schemeClr val="tx2"/>
                </a:solidFill>
              </a:rPr>
              <a:t>The armature is a coil of wire generally </a:t>
            </a:r>
            <a:endParaRPr lang="en-AU" sz="2600" dirty="0" smtClean="0">
              <a:solidFill>
                <a:schemeClr val="tx2"/>
              </a:solidFill>
            </a:endParaRPr>
          </a:p>
          <a:p>
            <a:r>
              <a:rPr lang="en-AU" sz="2600" dirty="0" smtClean="0">
                <a:solidFill>
                  <a:schemeClr val="tx2"/>
                </a:solidFill>
              </a:rPr>
              <a:t>consisting </a:t>
            </a:r>
            <a:r>
              <a:rPr lang="en-AU" sz="2600" dirty="0">
                <a:solidFill>
                  <a:schemeClr val="tx2"/>
                </a:solidFill>
              </a:rPr>
              <a:t>of many windings mounted on a </a:t>
            </a:r>
            <a:endParaRPr lang="en-AU" sz="2600" dirty="0" smtClean="0">
              <a:solidFill>
                <a:schemeClr val="tx2"/>
              </a:solidFill>
            </a:endParaRPr>
          </a:p>
          <a:p>
            <a:r>
              <a:rPr lang="en-AU" sz="2600" dirty="0" smtClean="0">
                <a:solidFill>
                  <a:schemeClr val="tx2"/>
                </a:solidFill>
              </a:rPr>
              <a:t>shaft.</a:t>
            </a:r>
          </a:p>
          <a:p>
            <a:endParaRPr lang="en-AU" sz="2600" dirty="0">
              <a:solidFill>
                <a:schemeClr val="tx2"/>
              </a:solidFill>
            </a:endParaRPr>
          </a:p>
          <a:p>
            <a:r>
              <a:rPr lang="en-AU" sz="2600" b="1" u="sng" dirty="0">
                <a:solidFill>
                  <a:schemeClr val="accent1">
                    <a:lumMod val="60000"/>
                    <a:lumOff val="40000"/>
                  </a:schemeClr>
                </a:solidFill>
              </a:rPr>
              <a:t>Slip rings</a:t>
            </a:r>
          </a:p>
          <a:p>
            <a:r>
              <a:rPr lang="en-AU" sz="2600" dirty="0">
                <a:solidFill>
                  <a:schemeClr val="tx2"/>
                </a:solidFill>
              </a:rPr>
              <a:t>These are two current-conducting metal rings. They provide a conducting path for induced current in the armature to the external circuit. The output current is AC.</a:t>
            </a:r>
          </a:p>
        </p:txBody>
      </p:sp>
      <p:pic>
        <p:nvPicPr>
          <p:cNvPr id="303106" name="Picture 2" descr="AC generator connected to a light globe"/>
          <p:cNvPicPr>
            <a:picLocks noChangeAspect="1" noChangeArrowheads="1"/>
          </p:cNvPicPr>
          <p:nvPr/>
        </p:nvPicPr>
        <p:blipFill>
          <a:blip r:embed="rId2"/>
          <a:srcRect/>
          <a:stretch>
            <a:fillRect/>
          </a:stretch>
        </p:blipFill>
        <p:spPr bwMode="auto">
          <a:xfrm>
            <a:off x="6610146" y="393515"/>
            <a:ext cx="5581854" cy="4930839"/>
          </a:xfrm>
          <a:prstGeom prst="rect">
            <a:avLst/>
          </a:prstGeom>
          <a:noFill/>
        </p:spPr>
      </p:pic>
    </p:spTree>
    <p:extLst>
      <p:ext uri="{BB962C8B-B14F-4D97-AF65-F5344CB8AC3E}">
        <p14:creationId xmlns:p14="http://schemas.microsoft.com/office/powerpoint/2010/main" val="118068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DC generator connected to a light globe"/>
          <p:cNvPicPr>
            <a:picLocks noChangeAspect="1" noChangeArrowheads="1"/>
          </p:cNvPicPr>
          <p:nvPr/>
        </p:nvPicPr>
        <p:blipFill>
          <a:blip r:embed="rId2"/>
          <a:srcRect/>
          <a:stretch>
            <a:fillRect/>
          </a:stretch>
        </p:blipFill>
        <p:spPr bwMode="auto">
          <a:xfrm>
            <a:off x="6610146" y="399540"/>
            <a:ext cx="5581854" cy="4924813"/>
          </a:xfrm>
          <a:prstGeom prst="rect">
            <a:avLst/>
          </a:prstGeom>
          <a:noFill/>
        </p:spPr>
      </p:pic>
      <p:sp>
        <p:nvSpPr>
          <p:cNvPr id="2" name="Title 1"/>
          <p:cNvSpPr>
            <a:spLocks noGrp="1"/>
          </p:cNvSpPr>
          <p:nvPr>
            <p:ph type="title"/>
          </p:nvPr>
        </p:nvSpPr>
        <p:spPr>
          <a:xfrm>
            <a:off x="324091" y="-24"/>
            <a:ext cx="7414983" cy="1143000"/>
          </a:xfrm>
        </p:spPr>
        <p:txBody>
          <a:bodyPr>
            <a:normAutofit/>
          </a:bodyPr>
          <a:lstStyle/>
          <a:p>
            <a:pPr algn="l"/>
            <a:r>
              <a:rPr lang="en-AU" b="1" dirty="0"/>
              <a:t>Generator Components</a:t>
            </a:r>
          </a:p>
        </p:txBody>
      </p:sp>
      <p:sp>
        <p:nvSpPr>
          <p:cNvPr id="7"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b="1" u="sng" dirty="0">
                <a:solidFill>
                  <a:schemeClr val="accent1">
                    <a:lumMod val="60000"/>
                    <a:lumOff val="40000"/>
                  </a:schemeClr>
                </a:solidFill>
              </a:rPr>
              <a:t>A pair of brushes</a:t>
            </a:r>
          </a:p>
          <a:p>
            <a:r>
              <a:rPr lang="en-AU" sz="2800" dirty="0">
                <a:solidFill>
                  <a:schemeClr val="tx2"/>
                </a:solidFill>
              </a:rPr>
              <a:t>The brushes are contacts pressing </a:t>
            </a:r>
            <a:r>
              <a:rPr lang="en-AU" sz="2800" dirty="0" smtClean="0">
                <a:solidFill>
                  <a:schemeClr val="tx2"/>
                </a:solidFill>
              </a:rPr>
              <a:t>lightly</a:t>
            </a:r>
            <a:endParaRPr lang="en-AU" sz="2800" dirty="0">
              <a:solidFill>
                <a:schemeClr val="tx2"/>
              </a:solidFill>
            </a:endParaRPr>
          </a:p>
          <a:p>
            <a:r>
              <a:rPr lang="en-AU" sz="2800" dirty="0" smtClean="0">
                <a:solidFill>
                  <a:schemeClr val="tx2"/>
                </a:solidFill>
              </a:rPr>
              <a:t>against </a:t>
            </a:r>
            <a:r>
              <a:rPr lang="en-AU" sz="2800" dirty="0">
                <a:solidFill>
                  <a:schemeClr val="tx2"/>
                </a:solidFill>
              </a:rPr>
              <a:t>the slip rings. They </a:t>
            </a:r>
            <a:r>
              <a:rPr lang="en-AU" sz="2800" dirty="0" smtClean="0">
                <a:solidFill>
                  <a:schemeClr val="tx2"/>
                </a:solidFill>
              </a:rPr>
              <a:t>provide the</a:t>
            </a:r>
            <a:endParaRPr lang="en-AU" sz="2800" dirty="0">
              <a:solidFill>
                <a:schemeClr val="tx2"/>
              </a:solidFill>
            </a:endParaRPr>
          </a:p>
          <a:p>
            <a:r>
              <a:rPr lang="en-AU" sz="2800" dirty="0" smtClean="0">
                <a:solidFill>
                  <a:schemeClr val="tx2"/>
                </a:solidFill>
              </a:rPr>
              <a:t>conducting </a:t>
            </a:r>
            <a:r>
              <a:rPr lang="en-AU" sz="2800" dirty="0">
                <a:solidFill>
                  <a:schemeClr val="tx2"/>
                </a:solidFill>
              </a:rPr>
              <a:t>path for the </a:t>
            </a:r>
            <a:r>
              <a:rPr lang="en-AU" sz="2800" dirty="0" smtClean="0">
                <a:solidFill>
                  <a:schemeClr val="tx2"/>
                </a:solidFill>
              </a:rPr>
              <a:t>current </a:t>
            </a:r>
            <a:r>
              <a:rPr lang="en-AU" sz="2800" dirty="0">
                <a:solidFill>
                  <a:schemeClr val="tx2"/>
                </a:solidFill>
              </a:rPr>
              <a:t>from the </a:t>
            </a:r>
            <a:endParaRPr lang="en-AU" sz="2800" dirty="0" smtClean="0">
              <a:solidFill>
                <a:schemeClr val="tx2"/>
              </a:solidFill>
            </a:endParaRPr>
          </a:p>
          <a:p>
            <a:r>
              <a:rPr lang="en-AU" sz="2800" dirty="0" smtClean="0">
                <a:solidFill>
                  <a:schemeClr val="tx2"/>
                </a:solidFill>
              </a:rPr>
              <a:t>armature </a:t>
            </a:r>
            <a:r>
              <a:rPr lang="en-AU" sz="2800" dirty="0">
                <a:solidFill>
                  <a:schemeClr val="tx2"/>
                </a:solidFill>
              </a:rPr>
              <a:t>to the </a:t>
            </a:r>
            <a:r>
              <a:rPr lang="en-AU" sz="2800" dirty="0" smtClean="0">
                <a:solidFill>
                  <a:schemeClr val="tx2"/>
                </a:solidFill>
              </a:rPr>
              <a:t>external </a:t>
            </a:r>
            <a:r>
              <a:rPr lang="en-AU" sz="2800" dirty="0">
                <a:solidFill>
                  <a:schemeClr val="tx2"/>
                </a:solidFill>
              </a:rPr>
              <a:t>circuit or 'load</a:t>
            </a:r>
            <a:r>
              <a:rPr lang="en-AU" sz="2800" dirty="0" smtClean="0">
                <a:solidFill>
                  <a:schemeClr val="tx2"/>
                </a:solidFill>
              </a:rPr>
              <a:t>'.</a:t>
            </a:r>
          </a:p>
          <a:p>
            <a:endParaRPr lang="en-AU" sz="2800" dirty="0">
              <a:solidFill>
                <a:schemeClr val="tx2"/>
              </a:solidFill>
            </a:endParaRPr>
          </a:p>
          <a:p>
            <a:r>
              <a:rPr lang="en-AU" sz="2800" b="1" u="sng" dirty="0">
                <a:solidFill>
                  <a:schemeClr val="accent1">
                    <a:lumMod val="60000"/>
                    <a:lumOff val="40000"/>
                  </a:schemeClr>
                </a:solidFill>
              </a:rPr>
              <a:t>Rotating armature</a:t>
            </a:r>
          </a:p>
          <a:p>
            <a:r>
              <a:rPr lang="en-AU" sz="2800" dirty="0">
                <a:solidFill>
                  <a:schemeClr val="tx2"/>
                </a:solidFill>
              </a:rPr>
              <a:t>The armature is rotated by an external </a:t>
            </a:r>
            <a:endParaRPr lang="en-AU" sz="2800" dirty="0" smtClean="0">
              <a:solidFill>
                <a:schemeClr val="tx2"/>
              </a:solidFill>
            </a:endParaRPr>
          </a:p>
          <a:p>
            <a:r>
              <a:rPr lang="en-AU" sz="2800" dirty="0" smtClean="0">
                <a:solidFill>
                  <a:schemeClr val="tx2"/>
                </a:solidFill>
              </a:rPr>
              <a:t>device </a:t>
            </a:r>
            <a:r>
              <a:rPr lang="en-AU" sz="2800" dirty="0">
                <a:solidFill>
                  <a:schemeClr val="tx2"/>
                </a:solidFill>
              </a:rPr>
              <a:t>(</a:t>
            </a:r>
            <a:r>
              <a:rPr lang="en-AU" sz="2800" dirty="0" err="1">
                <a:solidFill>
                  <a:schemeClr val="tx2"/>
                </a:solidFill>
              </a:rPr>
              <a:t>eg</a:t>
            </a:r>
            <a:r>
              <a:rPr lang="en-AU" sz="2800" dirty="0">
                <a:solidFill>
                  <a:schemeClr val="tx2"/>
                </a:solidFill>
              </a:rPr>
              <a:t> wind blades, engine)</a:t>
            </a:r>
          </a:p>
          <a:p>
            <a:endParaRPr lang="en-AU" sz="2800" b="1" u="sng" dirty="0" smtClean="0">
              <a:solidFill>
                <a:schemeClr val="accent1">
                  <a:lumMod val="60000"/>
                  <a:lumOff val="40000"/>
                </a:schemeClr>
              </a:solidFill>
            </a:endParaRPr>
          </a:p>
          <a:p>
            <a:r>
              <a:rPr lang="en-AU" sz="2800" b="1" u="sng" dirty="0" smtClean="0">
                <a:solidFill>
                  <a:schemeClr val="accent1">
                    <a:lumMod val="60000"/>
                    <a:lumOff val="40000"/>
                  </a:schemeClr>
                </a:solidFill>
              </a:rPr>
              <a:t>Split-ring </a:t>
            </a:r>
            <a:r>
              <a:rPr lang="en-AU" sz="2800" b="1" u="sng" dirty="0">
                <a:solidFill>
                  <a:schemeClr val="accent1">
                    <a:lumMod val="60000"/>
                    <a:lumOff val="40000"/>
                  </a:schemeClr>
                </a:solidFill>
              </a:rPr>
              <a:t>commutator</a:t>
            </a:r>
          </a:p>
          <a:p>
            <a:r>
              <a:rPr lang="en-AU" sz="2800" dirty="0">
                <a:solidFill>
                  <a:schemeClr val="tx2"/>
                </a:solidFill>
              </a:rPr>
              <a:t>This is a current-conducting metal ring. It </a:t>
            </a:r>
            <a:r>
              <a:rPr lang="en-AU" sz="2800" dirty="0" smtClean="0">
                <a:solidFill>
                  <a:schemeClr val="tx2"/>
                </a:solidFill>
              </a:rPr>
              <a:t>provides </a:t>
            </a:r>
            <a:r>
              <a:rPr lang="en-AU" sz="2800" dirty="0">
                <a:solidFill>
                  <a:schemeClr val="tx2"/>
                </a:solidFill>
              </a:rPr>
              <a:t>a conducting path for induced current in the armature. The output current is </a:t>
            </a:r>
            <a:r>
              <a:rPr lang="en-AU" sz="2800" dirty="0" smtClean="0">
                <a:solidFill>
                  <a:schemeClr val="tx2"/>
                </a:solidFill>
              </a:rPr>
              <a:t>DC in this case.</a:t>
            </a:r>
            <a:endParaRPr lang="en-AU" sz="2800" dirty="0">
              <a:solidFill>
                <a:schemeClr val="tx2"/>
              </a:solidFill>
            </a:endParaRPr>
          </a:p>
        </p:txBody>
      </p:sp>
    </p:spTree>
    <p:extLst>
      <p:ext uri="{BB962C8B-B14F-4D97-AF65-F5344CB8AC3E}">
        <p14:creationId xmlns:p14="http://schemas.microsoft.com/office/powerpoint/2010/main" val="4101839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163270" y="0"/>
            <a:ext cx="5035621" cy="685800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8" name="Rectangle 7"/>
          <p:cNvSpPr/>
          <p:nvPr/>
        </p:nvSpPr>
        <p:spPr bwMode="auto">
          <a:xfrm>
            <a:off x="1127649" y="0"/>
            <a:ext cx="5035621" cy="68580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2" name="Title 1"/>
          <p:cNvSpPr>
            <a:spLocks noGrp="1"/>
          </p:cNvSpPr>
          <p:nvPr>
            <p:ph type="title"/>
          </p:nvPr>
        </p:nvSpPr>
        <p:spPr>
          <a:xfrm>
            <a:off x="1890621" y="-24"/>
            <a:ext cx="8688403" cy="1143000"/>
          </a:xfrm>
        </p:spPr>
        <p:txBody>
          <a:bodyPr>
            <a:noAutofit/>
          </a:bodyPr>
          <a:lstStyle/>
          <a:p>
            <a:r>
              <a:rPr lang="en-AU" b="1" dirty="0">
                <a:solidFill>
                  <a:schemeClr val="tx2">
                    <a:lumMod val="10000"/>
                  </a:schemeClr>
                </a:solidFill>
              </a:rPr>
              <a:t>AC Generators </a:t>
            </a:r>
            <a:r>
              <a:rPr lang="en-AU" b="1" dirty="0" err="1">
                <a:solidFill>
                  <a:schemeClr val="tx2">
                    <a:lumMod val="10000"/>
                  </a:schemeClr>
                </a:solidFill>
              </a:rPr>
              <a:t>v’s</a:t>
            </a:r>
            <a:r>
              <a:rPr lang="en-AU" b="1" dirty="0">
                <a:solidFill>
                  <a:schemeClr val="tx2">
                    <a:lumMod val="10000"/>
                  </a:schemeClr>
                </a:solidFill>
              </a:rPr>
              <a:t> DC Generators</a:t>
            </a:r>
          </a:p>
        </p:txBody>
      </p:sp>
      <p:pic>
        <p:nvPicPr>
          <p:cNvPr id="306178" name="Picture 2" descr="http://hsc.csu.edu.au/physics/core/motors/2696/outputACDC.gif"/>
          <p:cNvPicPr>
            <a:picLocks noChangeAspect="1" noChangeArrowheads="1"/>
          </p:cNvPicPr>
          <p:nvPr/>
        </p:nvPicPr>
        <p:blipFill>
          <a:blip r:embed="rId2"/>
          <a:srcRect/>
          <a:stretch>
            <a:fillRect/>
          </a:stretch>
        </p:blipFill>
        <p:spPr bwMode="auto">
          <a:xfrm>
            <a:off x="2584952" y="3819646"/>
            <a:ext cx="7161834" cy="3038354"/>
          </a:xfrm>
          <a:prstGeom prst="rect">
            <a:avLst/>
          </a:prstGeom>
          <a:noFill/>
        </p:spPr>
      </p:pic>
      <p:pic>
        <p:nvPicPr>
          <p:cNvPr id="306180" name="Picture 4" descr="http://macao.communications.museum/images/exhibits/2_4_1_1_eng.png"/>
          <p:cNvPicPr>
            <a:picLocks noChangeAspect="1" noChangeArrowheads="1"/>
          </p:cNvPicPr>
          <p:nvPr/>
        </p:nvPicPr>
        <p:blipFill>
          <a:blip r:embed="rId3"/>
          <a:srcRect/>
          <a:stretch>
            <a:fillRect/>
          </a:stretch>
        </p:blipFill>
        <p:spPr bwMode="auto">
          <a:xfrm>
            <a:off x="1455611" y="928670"/>
            <a:ext cx="4459888" cy="2196495"/>
          </a:xfrm>
          <a:prstGeom prst="rect">
            <a:avLst/>
          </a:prstGeom>
          <a:solidFill>
            <a:schemeClr val="tx1"/>
          </a:solidFill>
        </p:spPr>
      </p:pic>
      <p:sp>
        <p:nvSpPr>
          <p:cNvPr id="7" name="Title 1"/>
          <p:cNvSpPr txBox="1">
            <a:spLocks/>
          </p:cNvSpPr>
          <p:nvPr/>
        </p:nvSpPr>
        <p:spPr bwMode="auto">
          <a:xfrm>
            <a:off x="1642850" y="2849897"/>
            <a:ext cx="7916697"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algn="ctr" defTabSz="914400" fontAlgn="base">
              <a:spcBef>
                <a:spcPct val="0"/>
              </a:spcBef>
              <a:spcAft>
                <a:spcPct val="0"/>
              </a:spcAft>
              <a:defRPr/>
            </a:pPr>
            <a:r>
              <a:rPr lang="en-AU" sz="4100" i="1" kern="0" dirty="0">
                <a:solidFill>
                  <a:schemeClr val="bg1">
                    <a:lumMod val="95000"/>
                    <a:lumOff val="5000"/>
                  </a:schemeClr>
                </a:solidFill>
                <a:latin typeface="+mj-lt"/>
                <a:ea typeface="+mj-ea"/>
                <a:cs typeface="+mj-cs"/>
              </a:rPr>
              <a:t>Slip Rings   </a:t>
            </a:r>
            <a:r>
              <a:rPr lang="en-AU" sz="4100" i="1" kern="0" dirty="0" smtClean="0">
                <a:solidFill>
                  <a:schemeClr val="bg1">
                    <a:lumMod val="95000"/>
                    <a:lumOff val="5000"/>
                  </a:schemeClr>
                </a:solidFill>
                <a:latin typeface="+mj-lt"/>
                <a:ea typeface="+mj-ea"/>
                <a:cs typeface="+mj-cs"/>
              </a:rPr>
              <a:t>          v’s   Split </a:t>
            </a:r>
            <a:r>
              <a:rPr lang="en-AU" sz="4100" i="1" kern="0" dirty="0">
                <a:solidFill>
                  <a:schemeClr val="bg1">
                    <a:lumMod val="95000"/>
                    <a:lumOff val="5000"/>
                  </a:schemeClr>
                </a:solidFill>
                <a:latin typeface="+mj-lt"/>
                <a:ea typeface="+mj-ea"/>
                <a:cs typeface="+mj-cs"/>
              </a:rPr>
              <a:t>Ring</a:t>
            </a:r>
          </a:p>
        </p:txBody>
      </p:sp>
      <p:pic>
        <p:nvPicPr>
          <p:cNvPr id="306184" name="Picture 8" descr="http://electronicdesign.com/content/content/64769/64769_fig02.gif"/>
          <p:cNvPicPr>
            <a:picLocks noChangeAspect="1" noChangeArrowheads="1"/>
          </p:cNvPicPr>
          <p:nvPr/>
        </p:nvPicPr>
        <p:blipFill>
          <a:blip r:embed="rId4"/>
          <a:srcRect/>
          <a:stretch>
            <a:fillRect/>
          </a:stretch>
        </p:blipFill>
        <p:spPr bwMode="auto">
          <a:xfrm>
            <a:off x="6598280" y="928670"/>
            <a:ext cx="2187047" cy="2196495"/>
          </a:xfrm>
          <a:prstGeom prst="rect">
            <a:avLst/>
          </a:prstGeom>
          <a:noFill/>
        </p:spPr>
      </p:pic>
    </p:spTree>
    <p:extLst>
      <p:ext uri="{BB962C8B-B14F-4D97-AF65-F5344CB8AC3E}">
        <p14:creationId xmlns:p14="http://schemas.microsoft.com/office/powerpoint/2010/main" val="262311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8180" name="Rectangle 4"/>
          <p:cNvSpPr>
            <a:spLocks noChangeArrowheads="1"/>
          </p:cNvSpPr>
          <p:nvPr/>
        </p:nvSpPr>
        <p:spPr bwMode="auto">
          <a:xfrm>
            <a:off x="6048378"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
        <p:nvSpPr>
          <p:cNvPr id="818192" name="Line 16"/>
          <p:cNvSpPr>
            <a:spLocks noChangeShapeType="1"/>
          </p:cNvSpPr>
          <p:nvPr/>
        </p:nvSpPr>
        <p:spPr bwMode="auto">
          <a:xfrm>
            <a:off x="6492129" y="3190374"/>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8" name="Line 12"/>
          <p:cNvSpPr>
            <a:spLocks noChangeShapeType="1"/>
          </p:cNvSpPr>
          <p:nvPr/>
        </p:nvSpPr>
        <p:spPr bwMode="auto">
          <a:xfrm>
            <a:off x="6492128" y="3035489"/>
            <a:ext cx="4284515"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89" name="Line 13"/>
          <p:cNvSpPr>
            <a:spLocks noChangeShapeType="1"/>
          </p:cNvSpPr>
          <p:nvPr/>
        </p:nvSpPr>
        <p:spPr bwMode="auto">
          <a:xfrm>
            <a:off x="6505578" y="3355766"/>
            <a:ext cx="4271066" cy="21239"/>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0" name="Line 14"/>
          <p:cNvSpPr>
            <a:spLocks noChangeShapeType="1"/>
          </p:cNvSpPr>
          <p:nvPr/>
        </p:nvSpPr>
        <p:spPr bwMode="auto">
          <a:xfrm>
            <a:off x="6505578" y="2719755"/>
            <a:ext cx="4336592"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93" name="Line 17"/>
          <p:cNvSpPr>
            <a:spLocks noChangeShapeType="1"/>
          </p:cNvSpPr>
          <p:nvPr/>
        </p:nvSpPr>
        <p:spPr bwMode="auto">
          <a:xfrm>
            <a:off x="6505577" y="2869975"/>
            <a:ext cx="4336593" cy="0"/>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34" name="Line 14"/>
          <p:cNvSpPr>
            <a:spLocks noChangeShapeType="1"/>
          </p:cNvSpPr>
          <p:nvPr/>
        </p:nvSpPr>
        <p:spPr bwMode="auto">
          <a:xfrm flipV="1">
            <a:off x="6505577" y="2522824"/>
            <a:ext cx="4298931" cy="34312"/>
          </a:xfrm>
          <a:prstGeom prst="line">
            <a:avLst/>
          </a:prstGeom>
          <a:noFill/>
          <a:ln w="19050">
            <a:solidFill>
              <a:schemeClr val="tx2"/>
            </a:solidFill>
            <a:prstDash val="dash"/>
            <a:round/>
            <a:headEnd/>
            <a:tailEnd/>
          </a:ln>
          <a:effectLst/>
        </p:spPr>
        <p:txBody>
          <a:bodyPr wrap="square">
            <a:spAutoFit/>
          </a:bodyPr>
          <a:lstStyle/>
          <a:p>
            <a:pPr>
              <a:defRPr/>
            </a:pPr>
            <a:endParaRPr lang="en-AU" dirty="0"/>
          </a:p>
        </p:txBody>
      </p:sp>
      <p:sp>
        <p:nvSpPr>
          <p:cNvPr id="818178" name="Rectangle 2"/>
          <p:cNvSpPr>
            <a:spLocks noGrp="1" noChangeArrowheads="1"/>
          </p:cNvSpPr>
          <p:nvPr>
            <p:ph type="title"/>
          </p:nvPr>
        </p:nvSpPr>
        <p:spPr>
          <a:xfrm>
            <a:off x="331075" y="0"/>
            <a:ext cx="11524593" cy="1143000"/>
          </a:xfrm>
        </p:spPr>
        <p:txBody>
          <a:bodyPr>
            <a:noAutofit/>
          </a:bodyPr>
          <a:lstStyle/>
          <a:p>
            <a:pPr algn="ctr">
              <a:defRPr/>
            </a:pPr>
            <a:r>
              <a:rPr lang="en-US" b="1" dirty="0" smtClean="0"/>
              <a:t>Calculating Flux When Area is Not Perpendicular to Field</a:t>
            </a:r>
          </a:p>
        </p:txBody>
      </p:sp>
      <p:sp>
        <p:nvSpPr>
          <p:cNvPr id="818200" name="Text Box 24"/>
          <p:cNvSpPr txBox="1">
            <a:spLocks noChangeArrowheads="1"/>
          </p:cNvSpPr>
          <p:nvPr/>
        </p:nvSpPr>
        <p:spPr bwMode="auto">
          <a:xfrm>
            <a:off x="331075" y="1357298"/>
            <a:ext cx="5399691" cy="1384995"/>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flux </a:t>
            </a:r>
            <a:r>
              <a:rPr lang="en-US" sz="2800" dirty="0">
                <a:solidFill>
                  <a:schemeClr val="tx2"/>
                </a:solidFill>
                <a:effectLst>
                  <a:outerShdw blurRad="38100" dist="38100" dir="2700000" algn="tl">
                    <a:srgbClr val="000000"/>
                  </a:outerShdw>
                </a:effectLst>
                <a:sym typeface="Symbol"/>
              </a:rPr>
              <a:t></a:t>
            </a:r>
            <a:r>
              <a:rPr lang="en-US" sz="2800" dirty="0">
                <a:solidFill>
                  <a:schemeClr val="tx2"/>
                </a:solidFill>
                <a:effectLst>
                  <a:outerShdw blurRad="38100" dist="38100" dir="2700000" algn="tl">
                    <a:srgbClr val="000000"/>
                  </a:outerShdw>
                </a:effectLst>
              </a:rPr>
              <a:t> penetrating the area A when the normal vector n makes an angle of </a:t>
            </a:r>
            <a:r>
              <a:rPr lang="el-GR" sz="2800" dirty="0" smtClean="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with the B-field is:</a:t>
            </a:r>
          </a:p>
        </p:txBody>
      </p:sp>
      <p:sp>
        <p:nvSpPr>
          <p:cNvPr id="818202" name="Text Box 26"/>
          <p:cNvSpPr txBox="1">
            <a:spLocks noChangeArrowheads="1"/>
          </p:cNvSpPr>
          <p:nvPr/>
        </p:nvSpPr>
        <p:spPr bwMode="auto">
          <a:xfrm>
            <a:off x="331075" y="4690582"/>
            <a:ext cx="9836891" cy="954107"/>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The angle </a:t>
            </a:r>
            <a:r>
              <a:rPr lang="el-GR" sz="2800" dirty="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is the complement of the angle a that the plane of the area makes with B field.  (Cos </a:t>
            </a:r>
            <a:r>
              <a:rPr lang="el-GR" sz="2800" dirty="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rPr>
              <a:t>θ</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Sin </a:t>
            </a:r>
            <a:r>
              <a:rPr lang="en-US" sz="2800" dirty="0" smtClean="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a:t>
            </a:r>
            <a:endParaRPr lang="en-US" sz="2800" dirty="0">
              <a:solidFill>
                <a:schemeClr val="tx2"/>
              </a:solidFill>
              <a:effectLst>
                <a:outerShdw blurRad="38100" dist="38100" dir="2700000" algn="tl">
                  <a:srgbClr val="000000"/>
                </a:outerShdw>
              </a:effectLst>
            </a:endParaRPr>
          </a:p>
        </p:txBody>
      </p:sp>
      <p:sp>
        <p:nvSpPr>
          <p:cNvPr id="818183" name="Rectangle 7"/>
          <p:cNvSpPr>
            <a:spLocks noChangeArrowheads="1"/>
          </p:cNvSpPr>
          <p:nvPr/>
        </p:nvSpPr>
        <p:spPr bwMode="auto">
          <a:xfrm rot="19411501" flipH="1">
            <a:off x="8481664" y="1913954"/>
            <a:ext cx="200819" cy="2112437"/>
          </a:xfrm>
          <a:prstGeom prst="rect">
            <a:avLst/>
          </a:prstGeom>
          <a:solidFill>
            <a:schemeClr val="tx2"/>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tx2"/>
            </a:extrusionClr>
          </a:sp3d>
        </p:spPr>
        <p:txBody>
          <a:bodyPr anchor="ctr">
            <a:spAutoFit/>
            <a:flatTx/>
          </a:bodyPr>
          <a:lstStyle/>
          <a:p>
            <a:pPr>
              <a:defRPr/>
            </a:pPr>
            <a:endParaRPr lang="en-AU" dirty="0"/>
          </a:p>
        </p:txBody>
      </p:sp>
      <p:sp>
        <p:nvSpPr>
          <p:cNvPr id="818185" name="Line 9"/>
          <p:cNvSpPr>
            <a:spLocks noChangeShapeType="1"/>
          </p:cNvSpPr>
          <p:nvPr/>
        </p:nvSpPr>
        <p:spPr bwMode="auto">
          <a:xfrm flipV="1">
            <a:off x="8862015" y="1944046"/>
            <a:ext cx="1186760" cy="829303"/>
          </a:xfrm>
          <a:prstGeom prst="line">
            <a:avLst/>
          </a:prstGeom>
          <a:noFill/>
          <a:ln w="38100">
            <a:solidFill>
              <a:schemeClr val="accent1">
                <a:lumMod val="60000"/>
                <a:lumOff val="40000"/>
              </a:schemeClr>
            </a:solidFill>
            <a:round/>
            <a:headEnd/>
            <a:tailEnd type="triangle" w="med" len="med"/>
          </a:ln>
          <a:effectLst/>
        </p:spPr>
        <p:txBody>
          <a:bodyPr wrap="square">
            <a:spAutoFit/>
          </a:bodyPr>
          <a:lstStyle/>
          <a:p>
            <a:pPr>
              <a:defRPr/>
            </a:pPr>
            <a:endParaRPr lang="en-AU" dirty="0"/>
          </a:p>
        </p:txBody>
      </p:sp>
      <p:sp>
        <p:nvSpPr>
          <p:cNvPr id="818186" name="Line 10"/>
          <p:cNvSpPr>
            <a:spLocks noChangeShapeType="1"/>
          </p:cNvSpPr>
          <p:nvPr/>
        </p:nvSpPr>
        <p:spPr bwMode="auto">
          <a:xfrm flipV="1">
            <a:off x="8862015" y="2766946"/>
            <a:ext cx="1420320" cy="710"/>
          </a:xfrm>
          <a:prstGeom prst="line">
            <a:avLst/>
          </a:prstGeom>
          <a:noFill/>
          <a:ln w="73025">
            <a:solidFill>
              <a:srgbClr val="00B0F0"/>
            </a:solidFill>
            <a:round/>
            <a:headEnd/>
            <a:tailEnd type="triangle" w="med" len="med"/>
          </a:ln>
          <a:effectLst/>
        </p:spPr>
        <p:txBody>
          <a:bodyPr wrap="square">
            <a:spAutoFit/>
          </a:bodyPr>
          <a:lstStyle/>
          <a:p>
            <a:pPr>
              <a:defRPr/>
            </a:pPr>
            <a:endParaRPr lang="en-AU" dirty="0">
              <a:effectLst>
                <a:outerShdw blurRad="38100" dist="38100" dir="2700000" algn="tl">
                  <a:srgbClr val="000000">
                    <a:alpha val="43137"/>
                  </a:srgbClr>
                </a:outerShdw>
              </a:effectLst>
            </a:endParaRPr>
          </a:p>
        </p:txBody>
      </p:sp>
      <p:sp>
        <p:nvSpPr>
          <p:cNvPr id="818187" name="Line 11"/>
          <p:cNvSpPr>
            <a:spLocks noChangeShapeType="1"/>
          </p:cNvSpPr>
          <p:nvPr/>
        </p:nvSpPr>
        <p:spPr bwMode="auto">
          <a:xfrm flipH="1">
            <a:off x="7696211" y="2766946"/>
            <a:ext cx="609600" cy="0"/>
          </a:xfrm>
          <a:prstGeom prst="line">
            <a:avLst/>
          </a:prstGeom>
          <a:noFill/>
          <a:ln w="73025">
            <a:solidFill>
              <a:srgbClr val="00B0F0"/>
            </a:solidFill>
            <a:round/>
            <a:headEnd/>
            <a:tailEnd/>
          </a:ln>
          <a:effectLst/>
        </p:spPr>
        <p:txBody>
          <a:bodyPr>
            <a:spAutoFit/>
          </a:bodyPr>
          <a:lstStyle/>
          <a:p>
            <a:pPr>
              <a:defRPr/>
            </a:pPr>
            <a:endParaRPr lang="en-AU" dirty="0">
              <a:effectLst>
                <a:outerShdw blurRad="38100" dist="38100" dir="2700000" algn="tl">
                  <a:srgbClr val="000000">
                    <a:alpha val="43137"/>
                  </a:srgbClr>
                </a:outerShdw>
              </a:effectLst>
            </a:endParaRPr>
          </a:p>
        </p:txBody>
      </p:sp>
      <p:sp>
        <p:nvSpPr>
          <p:cNvPr id="4118" name="Text Box 20"/>
          <p:cNvSpPr txBox="1">
            <a:spLocks noChangeArrowheads="1"/>
          </p:cNvSpPr>
          <p:nvPr/>
        </p:nvSpPr>
        <p:spPr bwMode="auto">
          <a:xfrm>
            <a:off x="9854710" y="1534060"/>
            <a:ext cx="457200" cy="461665"/>
          </a:xfrm>
          <a:prstGeom prst="rect">
            <a:avLst/>
          </a:prstGeom>
          <a:noFill/>
          <a:ln w="38100">
            <a:noFill/>
            <a:miter lim="800000"/>
            <a:headEnd/>
            <a:tailEnd/>
          </a:ln>
        </p:spPr>
        <p:txBody>
          <a:bodyPr>
            <a:spAutoFit/>
          </a:bodyPr>
          <a:lstStyle/>
          <a:p>
            <a:r>
              <a:rPr lang="en-US" sz="2400" b="1" dirty="0">
                <a:solidFill>
                  <a:schemeClr val="accent1">
                    <a:lumMod val="60000"/>
                    <a:lumOff val="40000"/>
                  </a:schemeClr>
                </a:solidFill>
              </a:rPr>
              <a:t>n</a:t>
            </a:r>
          </a:p>
        </p:txBody>
      </p:sp>
      <p:sp>
        <p:nvSpPr>
          <p:cNvPr id="4119" name="Text Box 21"/>
          <p:cNvSpPr txBox="1">
            <a:spLocks noChangeArrowheads="1"/>
          </p:cNvSpPr>
          <p:nvPr/>
        </p:nvSpPr>
        <p:spPr bwMode="auto">
          <a:xfrm>
            <a:off x="8227384" y="1944046"/>
            <a:ext cx="457200" cy="461665"/>
          </a:xfrm>
          <a:prstGeom prst="rect">
            <a:avLst/>
          </a:prstGeom>
          <a:noFill/>
          <a:ln w="38100">
            <a:noFill/>
            <a:miter lim="800000"/>
            <a:headEnd/>
            <a:tailEnd/>
          </a:ln>
        </p:spPr>
        <p:txBody>
          <a:bodyPr>
            <a:spAutoFit/>
          </a:bodyPr>
          <a:lstStyle/>
          <a:p>
            <a:r>
              <a:rPr lang="en-US" sz="2400" b="1" dirty="0">
                <a:solidFill>
                  <a:schemeClr val="bg1">
                    <a:lumMod val="85000"/>
                    <a:lumOff val="15000"/>
                  </a:schemeClr>
                </a:solidFill>
              </a:rPr>
              <a:t>A</a:t>
            </a:r>
          </a:p>
        </p:txBody>
      </p:sp>
      <p:sp>
        <p:nvSpPr>
          <p:cNvPr id="4120" name="Text Box 22"/>
          <p:cNvSpPr txBox="1">
            <a:spLocks noChangeArrowheads="1"/>
          </p:cNvSpPr>
          <p:nvPr/>
        </p:nvSpPr>
        <p:spPr bwMode="auto">
          <a:xfrm>
            <a:off x="9216346" y="2321957"/>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q</a:t>
            </a:r>
          </a:p>
        </p:txBody>
      </p:sp>
      <p:sp>
        <p:nvSpPr>
          <p:cNvPr id="818199" name="Arc 23"/>
          <p:cNvSpPr>
            <a:spLocks/>
          </p:cNvSpPr>
          <p:nvPr/>
        </p:nvSpPr>
        <p:spPr bwMode="auto">
          <a:xfrm>
            <a:off x="9467343" y="2391077"/>
            <a:ext cx="184150" cy="3698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none" anchor="ctr">
            <a:spAutoFit/>
          </a:bodyPr>
          <a:lstStyle/>
          <a:p>
            <a:pPr>
              <a:defRPr/>
            </a:pPr>
            <a:endParaRPr lang="en-AU" dirty="0"/>
          </a:p>
        </p:txBody>
      </p:sp>
      <p:sp>
        <p:nvSpPr>
          <p:cNvPr id="4122" name="Text Box 27"/>
          <p:cNvSpPr txBox="1">
            <a:spLocks noChangeArrowheads="1"/>
          </p:cNvSpPr>
          <p:nvPr/>
        </p:nvSpPr>
        <p:spPr bwMode="auto">
          <a:xfrm>
            <a:off x="8258972" y="2945439"/>
            <a:ext cx="381000" cy="523220"/>
          </a:xfrm>
          <a:prstGeom prst="rect">
            <a:avLst/>
          </a:prstGeom>
          <a:noFill/>
          <a:ln w="38100">
            <a:noFill/>
            <a:miter lim="800000"/>
            <a:headEnd/>
            <a:tailEnd/>
          </a:ln>
        </p:spPr>
        <p:txBody>
          <a:bodyPr>
            <a:spAutoFit/>
          </a:bodyPr>
          <a:lstStyle/>
          <a:p>
            <a:r>
              <a:rPr lang="en-US" sz="2800" b="1" dirty="0">
                <a:solidFill>
                  <a:srgbClr val="FFFF00"/>
                </a:solidFill>
                <a:latin typeface="Symbol" pitchFamily="18" charset="2"/>
              </a:rPr>
              <a:t>a</a:t>
            </a:r>
          </a:p>
        </p:txBody>
      </p:sp>
      <p:sp>
        <p:nvSpPr>
          <p:cNvPr id="818204" name="Arc 28"/>
          <p:cNvSpPr>
            <a:spLocks/>
          </p:cNvSpPr>
          <p:nvPr/>
        </p:nvSpPr>
        <p:spPr bwMode="auto">
          <a:xfrm rot="5400000" flipH="1" flipV="1">
            <a:off x="8160726" y="3013038"/>
            <a:ext cx="313395" cy="34666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a:tailEnd/>
          </a:ln>
          <a:effectLst/>
        </p:spPr>
        <p:txBody>
          <a:bodyPr wrap="square" anchor="ctr">
            <a:spAutoFit/>
          </a:bodyPr>
          <a:lstStyle/>
          <a:p>
            <a:pPr>
              <a:defRPr/>
            </a:pPr>
            <a:endParaRPr lang="en-AU" dirty="0"/>
          </a:p>
        </p:txBody>
      </p:sp>
      <p:grpSp>
        <p:nvGrpSpPr>
          <p:cNvPr id="4" name="Group 31"/>
          <p:cNvGrpSpPr>
            <a:grpSpLocks/>
          </p:cNvGrpSpPr>
          <p:nvPr/>
        </p:nvGrpSpPr>
        <p:grpSpPr bwMode="auto">
          <a:xfrm>
            <a:off x="6771646" y="3534335"/>
            <a:ext cx="1455738" cy="461964"/>
            <a:chOff x="3839" y="2465"/>
            <a:chExt cx="917" cy="291"/>
          </a:xfrm>
        </p:grpSpPr>
        <p:sp>
          <p:nvSpPr>
            <p:cNvPr id="818205" name="Line 29"/>
            <p:cNvSpPr>
              <a:spLocks noChangeShapeType="1"/>
            </p:cNvSpPr>
            <p:nvPr/>
          </p:nvSpPr>
          <p:spPr bwMode="auto">
            <a:xfrm>
              <a:off x="3839" y="2517"/>
              <a:ext cx="576" cy="0"/>
            </a:xfrm>
            <a:prstGeom prst="line">
              <a:avLst/>
            </a:prstGeom>
            <a:noFill/>
            <a:ln w="38100">
              <a:solidFill>
                <a:schemeClr val="tx1"/>
              </a:solidFill>
              <a:round/>
              <a:headEnd/>
              <a:tailEnd type="triangle" w="med" len="med"/>
            </a:ln>
            <a:effectLst/>
          </p:spPr>
          <p:txBody>
            <a:bodyPr>
              <a:spAutoFit/>
            </a:bodyPr>
            <a:lstStyle/>
            <a:p>
              <a:pPr>
                <a:defRPr/>
              </a:pPr>
              <a:endParaRPr lang="en-AU" dirty="0"/>
            </a:p>
          </p:txBody>
        </p:sp>
        <p:sp>
          <p:nvSpPr>
            <p:cNvPr id="4126" name="Text Box 30"/>
            <p:cNvSpPr txBox="1">
              <a:spLocks noChangeArrowheads="1"/>
            </p:cNvSpPr>
            <p:nvPr/>
          </p:nvSpPr>
          <p:spPr bwMode="auto">
            <a:xfrm>
              <a:off x="4468" y="2465"/>
              <a:ext cx="288" cy="291"/>
            </a:xfrm>
            <a:prstGeom prst="rect">
              <a:avLst/>
            </a:prstGeom>
            <a:noFill/>
            <a:ln w="38100">
              <a:noFill/>
              <a:miter lim="800000"/>
              <a:headEnd/>
              <a:tailEnd/>
            </a:ln>
          </p:spPr>
          <p:txBody>
            <a:bodyPr>
              <a:spAutoFit/>
            </a:bodyPr>
            <a:lstStyle/>
            <a:p>
              <a:pPr algn="l"/>
              <a:r>
                <a:rPr lang="en-US" sz="2400" b="1" dirty="0"/>
                <a:t>B</a:t>
              </a:r>
            </a:p>
          </p:txBody>
        </p:sp>
      </p:grpSp>
      <p:sp>
        <p:nvSpPr>
          <p:cNvPr id="35" name="TextBox 34"/>
          <p:cNvSpPr txBox="1"/>
          <p:nvPr/>
        </p:nvSpPr>
        <p:spPr>
          <a:xfrm>
            <a:off x="1195859" y="2887709"/>
            <a:ext cx="3134384"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q</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6" name="TextBox 35"/>
          <p:cNvSpPr txBox="1"/>
          <p:nvPr/>
        </p:nvSpPr>
        <p:spPr>
          <a:xfrm>
            <a:off x="2354945" y="5947541"/>
            <a:ext cx="5789149" cy="769441"/>
          </a:xfrm>
          <a:prstGeom prst="rect">
            <a:avLst/>
          </a:prstGeom>
          <a:solidFill>
            <a:schemeClr val="accent1">
              <a:lumMod val="40000"/>
              <a:lumOff val="60000"/>
            </a:schemeClr>
          </a:solidFill>
          <a:ln w="31750">
            <a:solidFill>
              <a:schemeClr val="accent1">
                <a:lumMod val="75000"/>
              </a:schemeClr>
            </a:solidFill>
          </a:ln>
        </p:spPr>
        <p:txBody>
          <a:bodyPr wrap="none" rtlCol="0">
            <a:spAutoFit/>
          </a:bodyPr>
          <a:lstStyle/>
          <a:p>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sym typeface="Symbol"/>
              </a:rPr>
              <a:t> </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B A cos</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q</a:t>
            </a:r>
            <a:r>
              <a:rPr lang="en-US"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sym typeface="Symbol"/>
              </a:rPr>
              <a:t> = B A sin</a:t>
            </a:r>
            <a:r>
              <a:rPr lang="en-US" sz="4400" b="1" dirty="0">
                <a:solidFill>
                  <a:schemeClr val="bg1">
                    <a:lumMod val="85000"/>
                    <a:lumOff val="15000"/>
                  </a:schemeClr>
                </a:solidFill>
                <a:effectLst>
                  <a:outerShdw blurRad="38100" dist="38100" dir="2700000" algn="tl">
                    <a:srgbClr val="000000">
                      <a:alpha val="43137"/>
                    </a:srgbClr>
                  </a:outerShdw>
                </a:effectLst>
                <a:latin typeface="Symbol" pitchFamily="18" charset="2"/>
              </a:rPr>
              <a:t>a</a:t>
            </a:r>
            <a:endParaRPr lang="en-AU" sz="4400" b="1" dirty="0">
              <a:solidFill>
                <a:schemeClr val="bg1">
                  <a:lumMod val="85000"/>
                  <a:lumOff val="1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8181" name="Rectangle 5"/>
          <p:cNvSpPr>
            <a:spLocks noChangeArrowheads="1"/>
          </p:cNvSpPr>
          <p:nvPr/>
        </p:nvSpPr>
        <p:spPr bwMode="auto">
          <a:xfrm>
            <a:off x="10593356" y="2486012"/>
            <a:ext cx="457200" cy="917575"/>
          </a:xfrm>
          <a:prstGeom prst="rect">
            <a:avLst/>
          </a:prstGeom>
          <a:solidFill>
            <a:schemeClr val="hlink"/>
          </a:solidFill>
          <a:ln w="38100">
            <a:miter lim="800000"/>
            <a:headEnd/>
            <a:tailEnd/>
          </a:ln>
          <a:effectLst/>
          <a:scene3d>
            <a:camera prst="legacyObliqueTopRight"/>
            <a:lightRig rig="legacyFlat3" dir="b"/>
          </a:scene3d>
          <a:sp3d extrusionH="887400" prstMaterial="legacyMatte">
            <a:bevelT w="13500" h="13500" prst="angle"/>
            <a:bevelB w="13500" h="13500" prst="angle"/>
            <a:extrusionClr>
              <a:schemeClr val="hlink"/>
            </a:extrusionClr>
          </a:sp3d>
        </p:spPr>
        <p:txBody>
          <a:bodyPr wrap="square" anchor="ctr">
            <a:spAutoFit/>
            <a:flatTx/>
          </a:bodyPr>
          <a:lstStyle/>
          <a:p>
            <a:pPr>
              <a:defRPr/>
            </a:pPr>
            <a:endParaRPr lang="en-AU" dirty="0"/>
          </a:p>
        </p:txBody>
      </p:sp>
    </p:spTree>
    <p:extLst>
      <p:ext uri="{BB962C8B-B14F-4D97-AF65-F5344CB8AC3E}">
        <p14:creationId xmlns:p14="http://schemas.microsoft.com/office/powerpoint/2010/main" val="3572400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AC Generators v’s DC </a:t>
            </a:r>
            <a:r>
              <a:rPr lang="en-AU" b="1" dirty="0" smtClean="0"/>
              <a:t>Generators</a:t>
            </a:r>
            <a:endParaRPr lang="en-AU" b="1" dirty="0"/>
          </a:p>
        </p:txBody>
      </p:sp>
      <p:pic>
        <p:nvPicPr>
          <p:cNvPr id="325634" name="Picture 2"/>
          <p:cNvPicPr>
            <a:picLocks noChangeAspect="1" noChangeArrowheads="1"/>
          </p:cNvPicPr>
          <p:nvPr/>
        </p:nvPicPr>
        <p:blipFill>
          <a:blip r:embed="rId2"/>
          <a:srcRect/>
          <a:stretch>
            <a:fillRect/>
          </a:stretch>
        </p:blipFill>
        <p:spPr bwMode="auto">
          <a:xfrm>
            <a:off x="590309" y="949830"/>
            <a:ext cx="10938076" cy="5892339"/>
          </a:xfrm>
          <a:prstGeom prst="rect">
            <a:avLst/>
          </a:prstGeom>
          <a:noFill/>
          <a:ln w="9525">
            <a:noFill/>
            <a:miter lim="800000"/>
            <a:headEnd/>
            <a:tailEnd/>
          </a:ln>
          <a:effectLst/>
        </p:spPr>
      </p:pic>
    </p:spTree>
    <p:extLst>
      <p:ext uri="{BB962C8B-B14F-4D97-AF65-F5344CB8AC3E}">
        <p14:creationId xmlns:p14="http://schemas.microsoft.com/office/powerpoint/2010/main" val="2589173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smtClean="0"/>
              <a:t>Three Phase Power</a:t>
            </a:r>
            <a:endParaRPr lang="en-AU"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140"/>
            <a:ext cx="7540905" cy="5027270"/>
          </a:xfrm>
          <a:prstGeom prst="rect">
            <a:avLst/>
          </a:prstGeom>
        </p:spPr>
      </p:pic>
      <p:pic>
        <p:nvPicPr>
          <p:cNvPr id="6" name="Picture 5" descr="Three Phase Power.jpg"/>
          <p:cNvPicPr>
            <a:picLocks noChangeAspect="1"/>
          </p:cNvPicPr>
          <p:nvPr/>
        </p:nvPicPr>
        <p:blipFill>
          <a:blip r:embed="rId3"/>
          <a:stretch>
            <a:fillRect/>
          </a:stretch>
        </p:blipFill>
        <p:spPr>
          <a:xfrm>
            <a:off x="7002684" y="3414532"/>
            <a:ext cx="5189316" cy="3443468"/>
          </a:xfrm>
          <a:prstGeom prst="rect">
            <a:avLst/>
          </a:prstGeom>
        </p:spPr>
      </p:pic>
    </p:spTree>
    <p:extLst>
      <p:ext uri="{BB962C8B-B14F-4D97-AF65-F5344CB8AC3E}">
        <p14:creationId xmlns:p14="http://schemas.microsoft.com/office/powerpoint/2010/main" val="4255869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smtClean="0"/>
              <a:t>Three Phase Power with an Electromagnet</a:t>
            </a:r>
            <a:endParaRPr lang="en-AU"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1" y="1009892"/>
            <a:ext cx="6134582" cy="4711359"/>
          </a:xfrm>
          <a:prstGeom prst="rect">
            <a:avLst/>
          </a:prstGeom>
        </p:spPr>
      </p:pic>
      <p:sp>
        <p:nvSpPr>
          <p:cNvPr id="7" name="Title 1"/>
          <p:cNvSpPr txBox="1">
            <a:spLocks/>
          </p:cNvSpPr>
          <p:nvPr/>
        </p:nvSpPr>
        <p:spPr bwMode="auto">
          <a:xfrm>
            <a:off x="6728080" y="1142976"/>
            <a:ext cx="5220183" cy="112274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dirty="0" smtClean="0">
                <a:solidFill>
                  <a:schemeClr val="tx2"/>
                </a:solidFill>
              </a:rPr>
              <a:t>The light remains constantly bright</a:t>
            </a:r>
            <a:endParaRPr lang="en-AU" sz="2800" dirty="0">
              <a:solidFill>
                <a:schemeClr val="tx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741" y="2686072"/>
            <a:ext cx="5476862" cy="4085118"/>
          </a:xfrm>
          <a:prstGeom prst="rect">
            <a:avLst/>
          </a:prstGeom>
        </p:spPr>
      </p:pic>
      <p:sp>
        <p:nvSpPr>
          <p:cNvPr id="11" name="TextBox 10"/>
          <p:cNvSpPr txBox="1"/>
          <p:nvPr/>
        </p:nvSpPr>
        <p:spPr>
          <a:xfrm>
            <a:off x="10784096" y="3419052"/>
            <a:ext cx="1234632" cy="461665"/>
          </a:xfrm>
          <a:prstGeom prst="rect">
            <a:avLst/>
          </a:prstGeom>
          <a:noFill/>
        </p:spPr>
        <p:txBody>
          <a:bodyPr wrap="none" rtlCol="0">
            <a:spAutoFit/>
          </a:bodyPr>
          <a:lstStyle/>
          <a:p>
            <a:pPr algn="ctr"/>
            <a:r>
              <a:rPr lang="en-AU" sz="2400" b="1" dirty="0" err="1" smtClean="0">
                <a:solidFill>
                  <a:srgbClr val="00B050"/>
                </a:solidFill>
              </a:rPr>
              <a:t>EMF</a:t>
            </a:r>
            <a:r>
              <a:rPr lang="en-AU" sz="2400" b="1" baseline="-25000" dirty="0" err="1" smtClean="0">
                <a:solidFill>
                  <a:srgbClr val="00B050"/>
                </a:solidFill>
              </a:rPr>
              <a:t>min</a:t>
            </a:r>
            <a:endParaRPr lang="en-AU" sz="2400" b="1" baseline="-25000" dirty="0">
              <a:solidFill>
                <a:srgbClr val="00B050"/>
              </a:solidFill>
            </a:endParaRPr>
          </a:p>
        </p:txBody>
      </p:sp>
      <p:cxnSp>
        <p:nvCxnSpPr>
          <p:cNvPr id="9" name="Straight Connector 8"/>
          <p:cNvCxnSpPr/>
          <p:nvPr/>
        </p:nvCxnSpPr>
        <p:spPr>
          <a:xfrm flipV="1">
            <a:off x="7257327" y="3820967"/>
            <a:ext cx="4201960" cy="21829"/>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9172" y="4809943"/>
            <a:ext cx="1234632" cy="461665"/>
          </a:xfrm>
          <a:prstGeom prst="rect">
            <a:avLst/>
          </a:prstGeom>
          <a:noFill/>
        </p:spPr>
        <p:txBody>
          <a:bodyPr wrap="none" rtlCol="0">
            <a:spAutoFit/>
          </a:bodyPr>
          <a:lstStyle/>
          <a:p>
            <a:pPr algn="ctr"/>
            <a:r>
              <a:rPr lang="en-AU" sz="2400" b="1" dirty="0" err="1" smtClean="0">
                <a:solidFill>
                  <a:srgbClr val="00B050"/>
                </a:solidFill>
              </a:rPr>
              <a:t>EMF</a:t>
            </a:r>
            <a:r>
              <a:rPr lang="en-AU" sz="2400" b="1" baseline="-25000" dirty="0" err="1" smtClean="0">
                <a:solidFill>
                  <a:srgbClr val="00B050"/>
                </a:solidFill>
              </a:rPr>
              <a:t>min</a:t>
            </a:r>
            <a:endParaRPr lang="en-AU" sz="2400" b="1" baseline="-25000" dirty="0">
              <a:solidFill>
                <a:srgbClr val="00B050"/>
              </a:solidFill>
            </a:endParaRPr>
          </a:p>
        </p:txBody>
      </p:sp>
      <p:cxnSp>
        <p:nvCxnSpPr>
          <p:cNvPr id="15" name="Straight Connector 14"/>
          <p:cNvCxnSpPr/>
          <p:nvPr/>
        </p:nvCxnSpPr>
        <p:spPr>
          <a:xfrm flipV="1">
            <a:off x="7282403" y="5211858"/>
            <a:ext cx="4201960" cy="21829"/>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040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smtClean="0"/>
              <a:t>Single Phase Power</a:t>
            </a:r>
            <a:endParaRPr lang="en-AU" b="1" dirty="0"/>
          </a:p>
        </p:txBody>
      </p:sp>
      <p:sp>
        <p:nvSpPr>
          <p:cNvPr id="7" name="Title 1"/>
          <p:cNvSpPr txBox="1">
            <a:spLocks/>
          </p:cNvSpPr>
          <p:nvPr/>
        </p:nvSpPr>
        <p:spPr bwMode="auto">
          <a:xfrm>
            <a:off x="6065135" y="1030147"/>
            <a:ext cx="5868364" cy="1956121"/>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dirty="0" smtClean="0">
                <a:solidFill>
                  <a:schemeClr val="tx2"/>
                </a:solidFill>
              </a:rPr>
              <a:t>With single phase, there is a continuous voltage oscillation every 180</a:t>
            </a:r>
            <a:r>
              <a:rPr lang="en-AU" sz="2800" baseline="30000" dirty="0" smtClean="0">
                <a:solidFill>
                  <a:schemeClr val="tx2"/>
                </a:solidFill>
              </a:rPr>
              <a:t>o</a:t>
            </a:r>
            <a:r>
              <a:rPr lang="en-AU" sz="2800" dirty="0" smtClean="0">
                <a:solidFill>
                  <a:schemeClr val="tx2"/>
                </a:solidFill>
              </a:rPr>
              <a:t>. This causes noticeable dimming in the light.</a:t>
            </a:r>
            <a:endParaRPr lang="en-AU" sz="2800"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5717894" cy="4528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539" y="5069735"/>
            <a:ext cx="8763461" cy="1765140"/>
          </a:xfrm>
          <a:prstGeom prst="rect">
            <a:avLst/>
          </a:prstGeom>
        </p:spPr>
      </p:pic>
    </p:spTree>
    <p:extLst>
      <p:ext uri="{BB962C8B-B14F-4D97-AF65-F5344CB8AC3E}">
        <p14:creationId xmlns:p14="http://schemas.microsoft.com/office/powerpoint/2010/main" val="3021952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smtClean="0"/>
              <a:t>Power Lines</a:t>
            </a:r>
            <a:endParaRPr lang="en-AU"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636" y="1142976"/>
            <a:ext cx="3495554" cy="56953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57" y="1142976"/>
            <a:ext cx="5652304" cy="5720131"/>
          </a:xfrm>
          <a:prstGeom prst="rect">
            <a:avLst/>
          </a:prstGeom>
        </p:spPr>
      </p:pic>
    </p:spTree>
    <p:extLst>
      <p:ext uri="{BB962C8B-B14F-4D97-AF65-F5344CB8AC3E}">
        <p14:creationId xmlns:p14="http://schemas.microsoft.com/office/powerpoint/2010/main" val="1378957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Power Lines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62" y="1142976"/>
            <a:ext cx="9444941" cy="5597985"/>
          </a:xfrm>
          <a:prstGeom prst="rect">
            <a:avLst/>
          </a:prstGeom>
        </p:spPr>
      </p:pic>
    </p:spTree>
    <p:extLst>
      <p:ext uri="{BB962C8B-B14F-4D97-AF65-F5344CB8AC3E}">
        <p14:creationId xmlns:p14="http://schemas.microsoft.com/office/powerpoint/2010/main" val="373855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smtClean="0"/>
              <a:t>Voltage</a:t>
            </a:r>
            <a:endParaRPr lang="en-AU" b="1" dirty="0"/>
          </a:p>
        </p:txBody>
      </p:sp>
      <p:sp>
        <p:nvSpPr>
          <p:cNvPr id="3" name="Title 1"/>
          <p:cNvSpPr txBox="1">
            <a:spLocks/>
          </p:cNvSpPr>
          <p:nvPr/>
        </p:nvSpPr>
        <p:spPr bwMode="auto">
          <a:xfrm>
            <a:off x="324091" y="1030147"/>
            <a:ext cx="11609408" cy="5542125"/>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r>
              <a:rPr lang="en-AU" sz="2800" b="1" u="sng" dirty="0" smtClean="0">
                <a:solidFill>
                  <a:schemeClr val="accent1">
                    <a:lumMod val="60000"/>
                    <a:lumOff val="40000"/>
                  </a:schemeClr>
                </a:solidFill>
              </a:rPr>
              <a:t>From AS/NZS 3000:2007 (Clause 1.4.98)</a:t>
            </a:r>
            <a:endParaRPr lang="en-AU" sz="2800" b="1" u="sng" dirty="0">
              <a:solidFill>
                <a:schemeClr val="accent1">
                  <a:lumMod val="60000"/>
                  <a:lumOff val="40000"/>
                </a:schemeClr>
              </a:solidFill>
            </a:endParaRPr>
          </a:p>
          <a:p>
            <a:endParaRPr lang="en-AU" sz="2800" b="1" u="sng" dirty="0" smtClean="0">
              <a:solidFill>
                <a:schemeClr val="accent1">
                  <a:lumMod val="60000"/>
                  <a:lumOff val="40000"/>
                </a:schemeClr>
              </a:solidFill>
            </a:endParaRPr>
          </a:p>
          <a:p>
            <a:endParaRPr lang="en-AU" sz="2800" dirty="0">
              <a:solidFill>
                <a:schemeClr val="tx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19783063"/>
              </p:ext>
            </p:extLst>
          </p:nvPr>
        </p:nvGraphicFramePr>
        <p:xfrm>
          <a:off x="769716" y="2270673"/>
          <a:ext cx="10718157" cy="2926080"/>
        </p:xfrm>
        <a:graphic>
          <a:graphicData uri="http://schemas.openxmlformats.org/drawingml/2006/table">
            <a:tbl>
              <a:tblPr firstRow="1" bandRow="1">
                <a:tableStyleId>{7E9639D4-E3E2-4D34-9284-5A2195B3D0D7}</a:tableStyleId>
              </a:tblPr>
              <a:tblGrid>
                <a:gridCol w="4112045"/>
                <a:gridCol w="6606112"/>
              </a:tblGrid>
              <a:tr h="370840">
                <a:tc>
                  <a:txBody>
                    <a:bodyPr/>
                    <a:lstStyle/>
                    <a:p>
                      <a:r>
                        <a:rPr lang="en-AU" sz="2800" dirty="0" smtClean="0"/>
                        <a:t>Voltage Definitions</a:t>
                      </a:r>
                      <a:endParaRPr lang="en-AU" sz="2800" dirty="0"/>
                    </a:p>
                  </a:txBody>
                  <a:tcPr/>
                </a:tc>
                <a:tc>
                  <a:txBody>
                    <a:bodyPr/>
                    <a:lstStyle/>
                    <a:p>
                      <a:r>
                        <a:rPr lang="en-AU" sz="2800" dirty="0" smtClean="0"/>
                        <a:t>Range</a:t>
                      </a:r>
                      <a:endParaRPr lang="en-AU" sz="2800" dirty="0"/>
                    </a:p>
                  </a:txBody>
                  <a:tcPr/>
                </a:tc>
              </a:tr>
              <a:tr h="370840">
                <a:tc>
                  <a:txBody>
                    <a:bodyPr/>
                    <a:lstStyle/>
                    <a:p>
                      <a:r>
                        <a:rPr lang="en-AU" sz="2800" dirty="0" smtClean="0"/>
                        <a:t>Extra-low voltage</a:t>
                      </a:r>
                      <a:endParaRPr lang="en-AU" sz="2800" dirty="0"/>
                    </a:p>
                  </a:txBody>
                  <a:tcPr/>
                </a:tc>
                <a:tc>
                  <a:txBody>
                    <a:bodyPr/>
                    <a:lstStyle/>
                    <a:p>
                      <a:r>
                        <a:rPr lang="en-AU" sz="2800" dirty="0" smtClean="0"/>
                        <a:t>Not exceeding 50 V </a:t>
                      </a:r>
                      <a:r>
                        <a:rPr lang="en-AU" sz="2800" dirty="0" err="1" smtClean="0"/>
                        <a:t>a.c</a:t>
                      </a:r>
                      <a:r>
                        <a:rPr lang="en-AU" sz="2800" dirty="0" smtClean="0"/>
                        <a:t>. or 120 V ripple-free </a:t>
                      </a:r>
                      <a:r>
                        <a:rPr lang="en-AU" sz="2800" dirty="0" err="1" smtClean="0"/>
                        <a:t>d.c.</a:t>
                      </a:r>
                      <a:endParaRPr lang="en-AU" sz="2800" dirty="0"/>
                    </a:p>
                  </a:txBody>
                  <a:tcPr/>
                </a:tc>
              </a:tr>
              <a:tr h="370840">
                <a:tc>
                  <a:txBody>
                    <a:bodyPr/>
                    <a:lstStyle/>
                    <a:p>
                      <a:r>
                        <a:rPr lang="en-AU" sz="2800" dirty="0" smtClean="0"/>
                        <a:t>Low voltage</a:t>
                      </a:r>
                      <a:endParaRPr lang="en-AU" sz="2800" dirty="0"/>
                    </a:p>
                  </a:txBody>
                  <a:tcPr/>
                </a:tc>
                <a:tc>
                  <a:txBody>
                    <a:bodyPr/>
                    <a:lstStyle/>
                    <a:p>
                      <a:r>
                        <a:rPr lang="en-AU" sz="2800" kern="1200" dirty="0" smtClean="0">
                          <a:effectLst/>
                        </a:rPr>
                        <a:t>Exceeding extra-low voltage, but not exceeding 1 000 V </a:t>
                      </a:r>
                      <a:r>
                        <a:rPr lang="en-AU" sz="2800" kern="1200" dirty="0" err="1" smtClean="0">
                          <a:effectLst/>
                        </a:rPr>
                        <a:t>a.c</a:t>
                      </a:r>
                      <a:r>
                        <a:rPr lang="en-AU" sz="2800" kern="1200" dirty="0" smtClean="0">
                          <a:effectLst/>
                        </a:rPr>
                        <a:t>. or 1 500 V </a:t>
                      </a:r>
                      <a:r>
                        <a:rPr lang="en-AU" sz="2800" kern="1200" dirty="0" err="1" smtClean="0">
                          <a:effectLst/>
                        </a:rPr>
                        <a:t>d.c.</a:t>
                      </a:r>
                      <a:r>
                        <a:rPr lang="en-AU" sz="2800" kern="1200" dirty="0" smtClean="0">
                          <a:effectLst/>
                        </a:rPr>
                        <a:t> </a:t>
                      </a:r>
                      <a:endParaRPr lang="en-AU" sz="2800" kern="1200" dirty="0" smtClean="0">
                        <a:solidFill>
                          <a:schemeClr val="dk1"/>
                        </a:solidFill>
                        <a:effectLst/>
                        <a:latin typeface="+mn-lt"/>
                        <a:ea typeface="+mn-ea"/>
                        <a:cs typeface="+mn-cs"/>
                      </a:endParaRPr>
                    </a:p>
                  </a:txBody>
                  <a:tcPr/>
                </a:tc>
              </a:tr>
              <a:tr h="370840">
                <a:tc>
                  <a:txBody>
                    <a:bodyPr/>
                    <a:lstStyle/>
                    <a:p>
                      <a:r>
                        <a:rPr lang="en-AU" sz="2800" dirty="0" smtClean="0"/>
                        <a:t>High voltage</a:t>
                      </a:r>
                      <a:endParaRPr lang="en-AU" sz="2800" dirty="0"/>
                    </a:p>
                  </a:txBody>
                  <a:tcPr/>
                </a:tc>
                <a:tc>
                  <a:txBody>
                    <a:bodyPr/>
                    <a:lstStyle/>
                    <a:p>
                      <a:r>
                        <a:rPr lang="en-AU" sz="2800" dirty="0" smtClean="0"/>
                        <a:t>Exceeding low voltage.</a:t>
                      </a:r>
                      <a:endParaRPr lang="en-AU" sz="2800" dirty="0"/>
                    </a:p>
                  </a:txBody>
                  <a:tcPr/>
                </a:tc>
              </a:tr>
            </a:tbl>
          </a:graphicData>
        </a:graphic>
      </p:graphicFrame>
    </p:spTree>
    <p:extLst>
      <p:ext uri="{BB962C8B-B14F-4D97-AF65-F5344CB8AC3E}">
        <p14:creationId xmlns:p14="http://schemas.microsoft.com/office/powerpoint/2010/main" val="41567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a:t>
            </a:r>
            <a:r>
              <a:rPr lang="en-AU" sz="2800" dirty="0" smtClean="0">
                <a:solidFill>
                  <a:schemeClr val="accent5">
                    <a:lumMod val="50000"/>
                  </a:schemeClr>
                </a:solidFill>
                <a:latin typeface="Arial" pitchFamily="34" charset="0"/>
                <a:cs typeface="Arial" pitchFamily="34" charset="0"/>
              </a:rPr>
              <a:t>5.2 - </a:t>
            </a:r>
            <a:r>
              <a:rPr lang="en-AU" sz="2800" dirty="0">
                <a:solidFill>
                  <a:schemeClr val="accent5">
                    <a:lumMod val="50000"/>
                  </a:schemeClr>
                </a:solidFill>
                <a:latin typeface="Arial" pitchFamily="34" charset="0"/>
                <a:cs typeface="Arial" pitchFamily="34" charset="0"/>
              </a:rPr>
              <a:t>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a:t>
            </a:r>
            <a:r>
              <a:rPr lang="en-AU" sz="2800" dirty="0" smtClean="0">
                <a:solidFill>
                  <a:schemeClr val="accent5">
                    <a:lumMod val="50000"/>
                  </a:schemeClr>
                </a:solidFill>
                <a:latin typeface="Arial" pitchFamily="34" charset="0"/>
                <a:cs typeface="Arial" pitchFamily="34" charset="0"/>
              </a:rPr>
              <a:t>5.3, </a:t>
            </a:r>
            <a:r>
              <a:rPr lang="en-AU" sz="2800" dirty="0">
                <a:solidFill>
                  <a:schemeClr val="accent5">
                    <a:lumMod val="50000"/>
                  </a:schemeClr>
                </a:solidFill>
                <a:latin typeface="Arial" pitchFamily="34" charset="0"/>
                <a:cs typeface="Arial" pitchFamily="34" charset="0"/>
              </a:rPr>
              <a:t>page </a:t>
            </a:r>
            <a:r>
              <a:rPr lang="en-AU" sz="2800" dirty="0" smtClean="0">
                <a:solidFill>
                  <a:schemeClr val="accent5">
                    <a:lumMod val="50000"/>
                  </a:schemeClr>
                </a:solidFill>
                <a:latin typeface="Arial" pitchFamily="34" charset="0"/>
                <a:cs typeface="Arial" pitchFamily="34" charset="0"/>
              </a:rPr>
              <a:t>141-145 </a:t>
            </a:r>
            <a:r>
              <a:rPr lang="en-AU" sz="2800" dirty="0">
                <a:solidFill>
                  <a:schemeClr val="accent5">
                    <a:lumMod val="50000"/>
                  </a:schemeClr>
                </a:solidFill>
                <a:latin typeface="Arial" pitchFamily="34" charset="0"/>
                <a:cs typeface="Arial" pitchFamily="34" charset="0"/>
              </a:rPr>
              <a:t>and answer </a:t>
            </a:r>
          </a:p>
          <a:p>
            <a:pPr>
              <a:spcAft>
                <a:spcPts val="1200"/>
              </a:spcAft>
            </a:pPr>
            <a:r>
              <a:rPr lang="en-AU" sz="2800" dirty="0">
                <a:solidFill>
                  <a:schemeClr val="accent5">
                    <a:lumMod val="50000"/>
                  </a:schemeClr>
                </a:solidFill>
                <a:latin typeface="Arial" pitchFamily="34" charset="0"/>
                <a:cs typeface="Arial" pitchFamily="34" charset="0"/>
              </a:rPr>
              <a:t>	</a:t>
            </a:r>
            <a:r>
              <a:rPr lang="en-AU" sz="2800" dirty="0" smtClean="0">
                <a:solidFill>
                  <a:schemeClr val="accent5">
                    <a:lumMod val="50000"/>
                  </a:schemeClr>
                </a:solidFill>
                <a:latin typeface="Arial" pitchFamily="34" charset="0"/>
                <a:cs typeface="Arial" pitchFamily="34" charset="0"/>
              </a:rPr>
              <a:t>Q1 Set 5.3</a:t>
            </a:r>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27646418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smtClean="0"/>
              <a:t>TRANSFORMERS</a:t>
            </a:r>
            <a:endParaRPr lang="en-AU" sz="6600" dirty="0"/>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smtClean="0"/>
              <a:t>Chapter 5.3</a:t>
            </a:r>
          </a:p>
          <a:p>
            <a:pPr algn="l"/>
            <a:r>
              <a:rPr lang="en-AU" sz="3600" dirty="0"/>
              <a:t>Page </a:t>
            </a:r>
            <a:r>
              <a:rPr lang="en-AU" sz="3600" dirty="0" smtClean="0"/>
              <a:t>141 </a:t>
            </a:r>
            <a:r>
              <a:rPr lang="en-AU" sz="3600" dirty="0"/>
              <a:t>- </a:t>
            </a:r>
            <a:r>
              <a:rPr lang="en-AU" sz="3600" dirty="0" smtClean="0"/>
              <a:t>145</a:t>
            </a:r>
            <a:endParaRPr lang="en-AU" sz="3600" dirty="0"/>
          </a:p>
        </p:txBody>
      </p:sp>
    </p:spTree>
    <p:extLst>
      <p:ext uri="{BB962C8B-B14F-4D97-AF65-F5344CB8AC3E}">
        <p14:creationId xmlns:p14="http://schemas.microsoft.com/office/powerpoint/2010/main" val="9056586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Transformers</a:t>
            </a:r>
            <a:endParaRPr lang="en-AU" b="1" dirty="0"/>
          </a:p>
        </p:txBody>
      </p:sp>
      <p:sp>
        <p:nvSpPr>
          <p:cNvPr id="4" name="Text Box 3"/>
          <p:cNvSpPr txBox="1">
            <a:spLocks noChangeArrowheads="1"/>
          </p:cNvSpPr>
          <p:nvPr/>
        </p:nvSpPr>
        <p:spPr bwMode="auto">
          <a:xfrm>
            <a:off x="335665" y="1000109"/>
            <a:ext cx="11366339" cy="2031325"/>
          </a:xfrm>
          <a:prstGeom prst="rect">
            <a:avLst/>
          </a:prstGeom>
          <a:noFill/>
          <a:ln w="9525">
            <a:noFill/>
            <a:miter lim="800000"/>
            <a:headEnd/>
            <a:tailEnd/>
          </a:ln>
        </p:spPr>
        <p:txBody>
          <a:bodyPr wrap="square">
            <a:spAutoFit/>
          </a:bodyPr>
          <a:lstStyle/>
          <a:p>
            <a:pPr>
              <a:spcBef>
                <a:spcPct val="50000"/>
              </a:spcBef>
            </a:pPr>
            <a:r>
              <a:rPr lang="en-US" sz="2800" dirty="0"/>
              <a:t>A transformer consists of two coils, either interwoven or linked by an iron core. A changing EMF in one induces an EMF in the other. </a:t>
            </a:r>
          </a:p>
          <a:p>
            <a:pPr>
              <a:spcBef>
                <a:spcPct val="50000"/>
              </a:spcBef>
            </a:pPr>
            <a:r>
              <a:rPr lang="en-US" sz="2800" dirty="0"/>
              <a:t>The ratio of the EMF is equal to the ratio of the number of turns in each coil:</a:t>
            </a:r>
          </a:p>
        </p:txBody>
      </p:sp>
      <p:pic>
        <p:nvPicPr>
          <p:cNvPr id="5" name="Picture 4"/>
          <p:cNvPicPr>
            <a:picLocks noChangeAspect="1" noChangeArrowheads="1"/>
          </p:cNvPicPr>
          <p:nvPr/>
        </p:nvPicPr>
        <p:blipFill>
          <a:blip r:embed="rId2"/>
          <a:srcRect/>
          <a:stretch>
            <a:fillRect/>
          </a:stretch>
        </p:blipFill>
        <p:spPr bwMode="auto">
          <a:xfrm>
            <a:off x="3055716" y="2981843"/>
            <a:ext cx="2268638" cy="1698083"/>
          </a:xfrm>
          <a:prstGeom prst="rect">
            <a:avLst/>
          </a:prstGeom>
          <a:noFill/>
          <a:ln w="9525">
            <a:noFill/>
            <a:miter lim="800000"/>
            <a:headEnd/>
            <a:tailEnd/>
          </a:ln>
        </p:spPr>
      </p:pic>
      <p:sp>
        <p:nvSpPr>
          <p:cNvPr id="6" name="Text Box 3"/>
          <p:cNvSpPr txBox="1">
            <a:spLocks noChangeArrowheads="1"/>
          </p:cNvSpPr>
          <p:nvPr/>
        </p:nvSpPr>
        <p:spPr bwMode="auto">
          <a:xfrm>
            <a:off x="335665" y="5572077"/>
            <a:ext cx="8148909" cy="954107"/>
          </a:xfrm>
          <a:prstGeom prst="rect">
            <a:avLst/>
          </a:prstGeom>
          <a:noFill/>
          <a:ln w="9525">
            <a:noFill/>
            <a:miter lim="800000"/>
            <a:headEnd/>
            <a:tailEnd/>
          </a:ln>
        </p:spPr>
        <p:txBody>
          <a:bodyPr wrap="square">
            <a:spAutoFit/>
          </a:bodyPr>
          <a:lstStyle/>
          <a:p>
            <a:pPr>
              <a:spcBef>
                <a:spcPct val="50000"/>
              </a:spcBef>
            </a:pPr>
            <a:r>
              <a:rPr lang="en-US" sz="2800" dirty="0"/>
              <a:t>This is a step-up transformer – the EMF in the secondary coil is larger than the EMF in </a:t>
            </a:r>
            <a:r>
              <a:rPr lang="en-US" sz="2800" dirty="0" smtClean="0"/>
              <a:t>the primary</a:t>
            </a:r>
            <a:r>
              <a:rPr lang="en-US" sz="2800" dirty="0"/>
              <a:t>.</a:t>
            </a:r>
          </a:p>
        </p:txBody>
      </p:sp>
      <p:pic>
        <p:nvPicPr>
          <p:cNvPr id="7" name="Picture 4" descr="21_23"/>
          <p:cNvPicPr>
            <a:picLocks noChangeAspect="1" noChangeArrowheads="1"/>
          </p:cNvPicPr>
          <p:nvPr/>
        </p:nvPicPr>
        <p:blipFill>
          <a:blip r:embed="rId3" cstate="print"/>
          <a:srcRect/>
          <a:stretch>
            <a:fillRect/>
          </a:stretch>
        </p:blipFill>
        <p:spPr bwMode="auto">
          <a:xfrm>
            <a:off x="8484574" y="2621759"/>
            <a:ext cx="3707425" cy="3904425"/>
          </a:xfrm>
          <a:prstGeom prst="rect">
            <a:avLst/>
          </a:prstGeom>
          <a:noFill/>
          <a:ln w="9525">
            <a:noFill/>
            <a:miter lim="800000"/>
            <a:headEnd/>
            <a:tailEnd/>
          </a:ln>
        </p:spPr>
      </p:pic>
    </p:spTree>
    <p:extLst>
      <p:ext uri="{BB962C8B-B14F-4D97-AF65-F5344CB8AC3E}">
        <p14:creationId xmlns:p14="http://schemas.microsoft.com/office/powerpoint/2010/main" val="133743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331074" y="973530"/>
            <a:ext cx="11524593" cy="1143000"/>
          </a:xfrm>
        </p:spPr>
        <p:txBody>
          <a:bodyPr>
            <a:normAutofit fontScale="90000"/>
          </a:bodyPr>
          <a:lstStyle/>
          <a:p>
            <a:pPr algn="l">
              <a:defRPr/>
            </a:pPr>
            <a:r>
              <a:rPr lang="en-US" sz="2800" b="1" u="sng" dirty="0">
                <a:solidFill>
                  <a:srgbClr val="FFFF00"/>
                </a:solidFill>
                <a:latin typeface="+mn-lt"/>
              </a:rPr>
              <a:t>Example </a:t>
            </a:r>
            <a:r>
              <a:rPr lang="en-US" sz="2800" b="1" u="sng" dirty="0" smtClean="0">
                <a:solidFill>
                  <a:srgbClr val="FFFF00"/>
                </a:solidFill>
                <a:latin typeface="+mn-lt"/>
              </a:rPr>
              <a:t>5.1a</a:t>
            </a:r>
            <a:r>
              <a:rPr lang="en-US" sz="2800" b="1" u="sng" dirty="0">
                <a:solidFill>
                  <a:srgbClr val="FFFF00"/>
                </a:solidFill>
                <a:latin typeface="+mn-lt"/>
              </a:rPr>
              <a:t>:</a:t>
            </a:r>
            <a:r>
              <a:rPr lang="en-US" sz="2800" b="1" dirty="0">
                <a:solidFill>
                  <a:srgbClr val="FFFF00"/>
                </a:solidFill>
                <a:latin typeface="+mn-lt"/>
              </a:rPr>
              <a:t> </a:t>
            </a:r>
            <a:r>
              <a:rPr lang="en-US" sz="2800" dirty="0">
                <a:latin typeface="+mn-lt"/>
              </a:rPr>
              <a:t>A current loop has an area of 40 cm</a:t>
            </a:r>
            <a:r>
              <a:rPr lang="en-US" sz="2800" baseline="30000" dirty="0">
                <a:latin typeface="+mn-lt"/>
              </a:rPr>
              <a:t>2 </a:t>
            </a:r>
            <a:r>
              <a:rPr lang="en-US" sz="2800" dirty="0">
                <a:latin typeface="+mn-lt"/>
              </a:rPr>
              <a:t>and is placed in a </a:t>
            </a:r>
            <a:r>
              <a:rPr lang="en-US" sz="2800" dirty="0" smtClean="0">
                <a:latin typeface="+mn-lt"/>
              </a:rPr>
              <a:t>3 T magnetic field </a:t>
            </a:r>
            <a:r>
              <a:rPr lang="en-US" sz="2800" dirty="0">
                <a:latin typeface="+mn-lt"/>
              </a:rPr>
              <a:t>at the given angles. Find the flux </a:t>
            </a:r>
            <a:r>
              <a:rPr lang="en-US" sz="2800" dirty="0" smtClean="0">
                <a:latin typeface="+mn-lt"/>
                <a:sym typeface="Symbol" panose="05050102010706020507" pitchFamily="18" charset="2"/>
              </a:rPr>
              <a:t></a:t>
            </a:r>
            <a:r>
              <a:rPr lang="en-US" sz="2800" dirty="0" smtClean="0">
                <a:latin typeface="+mn-lt"/>
              </a:rPr>
              <a:t> </a:t>
            </a:r>
            <a:r>
              <a:rPr lang="en-US" sz="2800" dirty="0">
                <a:latin typeface="+mn-lt"/>
              </a:rPr>
              <a:t>through the loop in each case.</a:t>
            </a:r>
            <a:endParaRPr lang="en-US" sz="2800" u="sng" dirty="0">
              <a:latin typeface="+mn-lt"/>
            </a:endParaRPr>
          </a:p>
        </p:txBody>
      </p:sp>
      <p:sp>
        <p:nvSpPr>
          <p:cNvPr id="816171" name="Rectangle 43"/>
          <p:cNvSpPr>
            <a:spLocks noChangeArrowheads="1"/>
          </p:cNvSpPr>
          <p:nvPr/>
        </p:nvSpPr>
        <p:spPr bwMode="auto">
          <a:xfrm>
            <a:off x="777210" y="2109180"/>
            <a:ext cx="10632931" cy="2677656"/>
          </a:xfrm>
          <a:prstGeom prst="rect">
            <a:avLst/>
          </a:prstGeom>
          <a:solidFill>
            <a:srgbClr val="CCFFCC"/>
          </a:solidFill>
          <a:ln w="38100">
            <a:solidFill>
              <a:srgbClr val="000000"/>
            </a:solidFill>
            <a:miter lim="800000"/>
            <a:headEnd/>
            <a:tailEnd/>
          </a:ln>
          <a:effectLst/>
        </p:spPr>
        <p:txBody>
          <a:bodyPr wrap="square" anchor="ctr">
            <a:spAutoFit/>
          </a:bodyPr>
          <a:lstStyle/>
          <a:p>
            <a:pPr>
              <a:defRPr/>
            </a:pPr>
            <a:r>
              <a:rPr lang="en-AU" sz="2400" b="1" dirty="0" smtClean="0">
                <a:solidFill>
                  <a:schemeClr val="bg1">
                    <a:lumMod val="85000"/>
                    <a:lumOff val="15000"/>
                  </a:schemeClr>
                </a:solidFill>
              </a:rPr>
              <a:t>   Front View              Side Views</a:t>
            </a:r>
          </a:p>
          <a:p>
            <a:pPr>
              <a:defRPr/>
            </a:pPr>
            <a:endParaRPr lang="en-AU" dirty="0"/>
          </a:p>
          <a:p>
            <a:pPr>
              <a:defRPr/>
            </a:pPr>
            <a:endParaRPr lang="en-AU" dirty="0" smtClean="0"/>
          </a:p>
          <a:p>
            <a:pPr>
              <a:defRPr/>
            </a:pPr>
            <a:endParaRPr lang="en-AU" dirty="0"/>
          </a:p>
          <a:p>
            <a:pPr>
              <a:defRPr/>
            </a:pPr>
            <a:endParaRPr lang="en-AU" dirty="0" smtClean="0"/>
          </a:p>
          <a:p>
            <a:pPr>
              <a:defRPr/>
            </a:pPr>
            <a:endParaRPr lang="en-AU" dirty="0"/>
          </a:p>
          <a:p>
            <a:pPr>
              <a:defRPr/>
            </a:pPr>
            <a:endParaRPr lang="en-AU" dirty="0" smtClean="0"/>
          </a:p>
          <a:p>
            <a:pPr>
              <a:defRPr/>
            </a:pPr>
            <a:endParaRPr lang="en-AU" dirty="0"/>
          </a:p>
          <a:p>
            <a:pPr>
              <a:defRPr/>
            </a:pPr>
            <a:endParaRPr lang="en-AU" dirty="0" smtClean="0"/>
          </a:p>
        </p:txBody>
      </p:sp>
      <p:sp>
        <p:nvSpPr>
          <p:cNvPr id="816131" name="Rectangle 3"/>
          <p:cNvSpPr>
            <a:spLocks noChangeArrowheads="1"/>
          </p:cNvSpPr>
          <p:nvPr/>
        </p:nvSpPr>
        <p:spPr bwMode="auto">
          <a:xfrm>
            <a:off x="992709" y="2576297"/>
            <a:ext cx="1608722" cy="1512804"/>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dirty="0"/>
          </a:p>
        </p:txBody>
      </p:sp>
      <p:sp>
        <p:nvSpPr>
          <p:cNvPr id="816132" name="Rectangle 4" descr="Zig zag"/>
          <p:cNvSpPr>
            <a:spLocks noChangeArrowheads="1"/>
          </p:cNvSpPr>
          <p:nvPr/>
        </p:nvSpPr>
        <p:spPr bwMode="auto">
          <a:xfrm>
            <a:off x="1198184" y="2837185"/>
            <a:ext cx="1162690" cy="1027796"/>
          </a:xfrm>
          <a:prstGeom prst="rect">
            <a:avLst/>
          </a:prstGeom>
          <a:pattFill prst="zigZag">
            <a:fgClr>
              <a:schemeClr val="bg1"/>
            </a:fgClr>
            <a:bgClr>
              <a:srgbClr val="FFFFCC"/>
            </a:bgClr>
          </a:pattFill>
          <a:ln w="38100">
            <a:solidFill>
              <a:srgbClr val="000000"/>
            </a:solidFill>
            <a:miter lim="800000"/>
            <a:headEnd/>
            <a:tailEnd/>
          </a:ln>
          <a:effectLst/>
        </p:spPr>
        <p:txBody>
          <a:bodyPr wrap="square" anchor="ctr">
            <a:spAutoFit/>
          </a:bodyPr>
          <a:lstStyle/>
          <a:p>
            <a:pPr>
              <a:defRPr/>
            </a:pPr>
            <a:endParaRPr lang="en-AU" dirty="0"/>
          </a:p>
        </p:txBody>
      </p:sp>
      <p:sp>
        <p:nvSpPr>
          <p:cNvPr id="18442" name="Text Box 6"/>
          <p:cNvSpPr txBox="1">
            <a:spLocks noChangeArrowheads="1"/>
          </p:cNvSpPr>
          <p:nvPr/>
        </p:nvSpPr>
        <p:spPr bwMode="auto">
          <a:xfrm>
            <a:off x="1280040" y="2877457"/>
            <a:ext cx="481113" cy="462246"/>
          </a:xfrm>
          <a:prstGeom prst="rect">
            <a:avLst/>
          </a:prstGeom>
          <a:noFill/>
          <a:ln w="38100">
            <a:noFill/>
            <a:miter lim="800000"/>
            <a:headEnd/>
            <a:tailEnd/>
          </a:ln>
        </p:spPr>
        <p:txBody>
          <a:bodyPr>
            <a:spAutoFit/>
          </a:bodyPr>
          <a:lstStyle/>
          <a:p>
            <a:pPr algn="l"/>
            <a:r>
              <a:rPr lang="en-US" sz="2400" b="1" dirty="0">
                <a:solidFill>
                  <a:srgbClr val="000000"/>
                </a:solidFill>
              </a:rPr>
              <a:t>A</a:t>
            </a:r>
          </a:p>
        </p:txBody>
      </p:sp>
      <p:sp>
        <p:nvSpPr>
          <p:cNvPr id="816137" name="Rectangle 9"/>
          <p:cNvSpPr>
            <a:spLocks noChangeArrowheads="1"/>
          </p:cNvSpPr>
          <p:nvPr/>
        </p:nvSpPr>
        <p:spPr bwMode="auto">
          <a:xfrm>
            <a:off x="4823237" y="2509761"/>
            <a:ext cx="185429" cy="369446"/>
          </a:xfrm>
          <a:prstGeom prst="rect">
            <a:avLst/>
          </a:prstGeom>
          <a:noFill/>
          <a:ln w="38100">
            <a:noFill/>
            <a:miter lim="800000"/>
            <a:headEnd/>
            <a:tailEnd/>
          </a:ln>
          <a:effectLst/>
        </p:spPr>
        <p:txBody>
          <a:bodyPr wrap="none" anchor="ctr">
            <a:spAutoFit/>
          </a:bodyPr>
          <a:lstStyle/>
          <a:p>
            <a:pPr>
              <a:defRPr/>
            </a:pPr>
            <a:endParaRPr lang="en-AU" dirty="0"/>
          </a:p>
        </p:txBody>
      </p:sp>
      <p:sp>
        <p:nvSpPr>
          <p:cNvPr id="816138" name="Rectangle 10"/>
          <p:cNvSpPr>
            <a:spLocks noChangeArrowheads="1"/>
          </p:cNvSpPr>
          <p:nvPr/>
        </p:nvSpPr>
        <p:spPr bwMode="auto">
          <a:xfrm>
            <a:off x="3624502" y="2594898"/>
            <a:ext cx="7128412" cy="1477328"/>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wrap="square" anchor="ctr">
            <a:spAutoFit/>
          </a:bodyPr>
          <a:lstStyle/>
          <a:p>
            <a:pPr>
              <a:defRPr/>
            </a:pPr>
            <a:endParaRPr lang="en-AU" dirty="0" smtClean="0"/>
          </a:p>
          <a:p>
            <a:pPr>
              <a:defRPr/>
            </a:pPr>
            <a:endParaRPr lang="en-AU" dirty="0"/>
          </a:p>
          <a:p>
            <a:pPr>
              <a:defRPr/>
            </a:pPr>
            <a:endParaRPr lang="en-AU" dirty="0" smtClean="0"/>
          </a:p>
          <a:p>
            <a:pPr>
              <a:defRPr/>
            </a:pPr>
            <a:endParaRPr lang="en-AU" dirty="0"/>
          </a:p>
          <a:p>
            <a:pPr>
              <a:defRPr/>
            </a:pPr>
            <a:endParaRPr lang="en-AU" dirty="0"/>
          </a:p>
        </p:txBody>
      </p:sp>
      <p:sp>
        <p:nvSpPr>
          <p:cNvPr id="816139" name="Line 11"/>
          <p:cNvSpPr>
            <a:spLocks noChangeShapeType="1"/>
          </p:cNvSpPr>
          <p:nvPr/>
        </p:nvSpPr>
        <p:spPr bwMode="auto">
          <a:xfrm>
            <a:off x="5764366" y="2180586"/>
            <a:ext cx="0" cy="2437296"/>
          </a:xfrm>
          <a:prstGeom prst="line">
            <a:avLst/>
          </a:prstGeom>
          <a:noFill/>
          <a:ln w="38100">
            <a:solidFill>
              <a:srgbClr val="000000"/>
            </a:solidFill>
            <a:round/>
            <a:headEnd/>
            <a:tailEnd/>
          </a:ln>
          <a:effectLst/>
        </p:spPr>
        <p:txBody>
          <a:bodyPr>
            <a:spAutoFit/>
          </a:bodyPr>
          <a:lstStyle/>
          <a:p>
            <a:pPr>
              <a:defRPr/>
            </a:pPr>
            <a:endParaRPr lang="en-AU" dirty="0"/>
          </a:p>
        </p:txBody>
      </p:sp>
      <p:sp>
        <p:nvSpPr>
          <p:cNvPr id="816140" name="Line 12"/>
          <p:cNvSpPr>
            <a:spLocks noChangeShapeType="1"/>
          </p:cNvSpPr>
          <p:nvPr/>
        </p:nvSpPr>
        <p:spPr bwMode="auto">
          <a:xfrm>
            <a:off x="8416712" y="2181366"/>
            <a:ext cx="0" cy="2437296"/>
          </a:xfrm>
          <a:prstGeom prst="line">
            <a:avLst/>
          </a:prstGeom>
          <a:noFill/>
          <a:ln w="38100">
            <a:solidFill>
              <a:srgbClr val="000000"/>
            </a:solidFill>
            <a:round/>
            <a:headEnd/>
            <a:tailEnd/>
          </a:ln>
          <a:effectLst/>
        </p:spPr>
        <p:txBody>
          <a:bodyPr>
            <a:spAutoFit/>
          </a:bodyPr>
          <a:lstStyle/>
          <a:p>
            <a:pPr>
              <a:defRPr/>
            </a:pPr>
            <a:endParaRPr lang="en-AU" dirty="0"/>
          </a:p>
        </p:txBody>
      </p:sp>
      <p:grpSp>
        <p:nvGrpSpPr>
          <p:cNvPr id="4" name="Group 3"/>
          <p:cNvGrpSpPr/>
          <p:nvPr/>
        </p:nvGrpSpPr>
        <p:grpSpPr>
          <a:xfrm>
            <a:off x="3624502" y="2628165"/>
            <a:ext cx="7128412" cy="1352366"/>
            <a:chOff x="4983608" y="2147319"/>
            <a:chExt cx="5131872" cy="1176625"/>
          </a:xfrm>
        </p:grpSpPr>
        <p:grpSp>
          <p:nvGrpSpPr>
            <p:cNvPr id="3" name="Group 2"/>
            <p:cNvGrpSpPr/>
            <p:nvPr/>
          </p:nvGrpSpPr>
          <p:grpSpPr>
            <a:xfrm>
              <a:off x="4983608" y="2147319"/>
              <a:ext cx="5131872" cy="1176625"/>
              <a:chOff x="4983608" y="2147319"/>
              <a:chExt cx="5131872" cy="1176625"/>
            </a:xfrm>
          </p:grpSpPr>
          <p:sp>
            <p:nvSpPr>
              <p:cNvPr id="816141" name="Line 13"/>
              <p:cNvSpPr>
                <a:spLocks noChangeShapeType="1"/>
              </p:cNvSpPr>
              <p:nvPr/>
            </p:nvSpPr>
            <p:spPr bwMode="auto">
              <a:xfrm flipV="1">
                <a:off x="4983608" y="2147319"/>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2" name="Line 14"/>
              <p:cNvSpPr>
                <a:spLocks noChangeShapeType="1"/>
              </p:cNvSpPr>
              <p:nvPr/>
            </p:nvSpPr>
            <p:spPr bwMode="auto">
              <a:xfrm flipV="1">
                <a:off x="4983608" y="2315408"/>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3" name="Line 15"/>
              <p:cNvSpPr>
                <a:spLocks noChangeShapeType="1"/>
              </p:cNvSpPr>
              <p:nvPr/>
            </p:nvSpPr>
            <p:spPr bwMode="auto">
              <a:xfrm flipV="1">
                <a:off x="4983608" y="2483497"/>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4" name="Line 16"/>
              <p:cNvSpPr>
                <a:spLocks noChangeShapeType="1"/>
              </p:cNvSpPr>
              <p:nvPr/>
            </p:nvSpPr>
            <p:spPr bwMode="auto">
              <a:xfrm flipV="1">
                <a:off x="4983608" y="2651587"/>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5" name="Line 17"/>
              <p:cNvSpPr>
                <a:spLocks noChangeShapeType="1"/>
              </p:cNvSpPr>
              <p:nvPr/>
            </p:nvSpPr>
            <p:spPr bwMode="auto">
              <a:xfrm flipV="1">
                <a:off x="4983608" y="2819676"/>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6" name="Line 18"/>
              <p:cNvSpPr>
                <a:spLocks noChangeShapeType="1"/>
              </p:cNvSpPr>
              <p:nvPr/>
            </p:nvSpPr>
            <p:spPr bwMode="auto">
              <a:xfrm flipV="1">
                <a:off x="4983608" y="2987766"/>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7" name="Line 19"/>
              <p:cNvSpPr>
                <a:spLocks noChangeShapeType="1"/>
              </p:cNvSpPr>
              <p:nvPr/>
            </p:nvSpPr>
            <p:spPr bwMode="auto">
              <a:xfrm flipV="1">
                <a:off x="4983608" y="3155855"/>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sp>
            <p:nvSpPr>
              <p:cNvPr id="816148" name="Line 20"/>
              <p:cNvSpPr>
                <a:spLocks noChangeShapeType="1"/>
              </p:cNvSpPr>
              <p:nvPr/>
            </p:nvSpPr>
            <p:spPr bwMode="auto">
              <a:xfrm flipV="1">
                <a:off x="4983608" y="3323944"/>
                <a:ext cx="5131872" cy="0"/>
              </a:xfrm>
              <a:prstGeom prst="line">
                <a:avLst/>
              </a:prstGeom>
              <a:noFill/>
              <a:ln w="19050">
                <a:solidFill>
                  <a:srgbClr val="FF0066"/>
                </a:solidFill>
                <a:prstDash val="dash"/>
                <a:round/>
                <a:headEnd/>
                <a:tailEnd/>
              </a:ln>
              <a:effectLst/>
            </p:spPr>
            <p:txBody>
              <a:bodyPr>
                <a:spAutoFit/>
              </a:bodyPr>
              <a:lstStyle/>
              <a:p>
                <a:pPr>
                  <a:defRPr/>
                </a:pPr>
                <a:endParaRPr lang="en-AU" dirty="0"/>
              </a:p>
            </p:txBody>
          </p:sp>
        </p:grpSp>
        <p:sp>
          <p:nvSpPr>
            <p:cNvPr id="816149" name="Line 21"/>
            <p:cNvSpPr>
              <a:spLocks noChangeShapeType="1"/>
            </p:cNvSpPr>
            <p:nvPr/>
          </p:nvSpPr>
          <p:spPr bwMode="auto">
            <a:xfrm>
              <a:off x="5945833"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0" name="Line 22"/>
            <p:cNvSpPr>
              <a:spLocks noChangeShapeType="1"/>
            </p:cNvSpPr>
            <p:nvPr/>
          </p:nvSpPr>
          <p:spPr bwMode="auto">
            <a:xfrm>
              <a:off x="5945833"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1" name="Line 23"/>
            <p:cNvSpPr>
              <a:spLocks noChangeShapeType="1"/>
            </p:cNvSpPr>
            <p:nvPr/>
          </p:nvSpPr>
          <p:spPr bwMode="auto">
            <a:xfrm>
              <a:off x="5945833"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2" name="Line 24"/>
            <p:cNvSpPr>
              <a:spLocks noChangeShapeType="1"/>
            </p:cNvSpPr>
            <p:nvPr/>
          </p:nvSpPr>
          <p:spPr bwMode="auto">
            <a:xfrm>
              <a:off x="5945833"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3" name="Line 25"/>
            <p:cNvSpPr>
              <a:spLocks noChangeShapeType="1"/>
            </p:cNvSpPr>
            <p:nvPr/>
          </p:nvSpPr>
          <p:spPr bwMode="auto">
            <a:xfrm>
              <a:off x="7790100"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4" name="Line 26"/>
            <p:cNvSpPr>
              <a:spLocks noChangeShapeType="1"/>
            </p:cNvSpPr>
            <p:nvPr/>
          </p:nvSpPr>
          <p:spPr bwMode="auto">
            <a:xfrm>
              <a:off x="7790100"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5" name="Line 27"/>
            <p:cNvSpPr>
              <a:spLocks noChangeShapeType="1"/>
            </p:cNvSpPr>
            <p:nvPr/>
          </p:nvSpPr>
          <p:spPr bwMode="auto">
            <a:xfrm>
              <a:off x="7790100"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6" name="Line 28"/>
            <p:cNvSpPr>
              <a:spLocks noChangeShapeType="1"/>
            </p:cNvSpPr>
            <p:nvPr/>
          </p:nvSpPr>
          <p:spPr bwMode="auto">
            <a:xfrm>
              <a:off x="7790100"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7" name="Line 29"/>
            <p:cNvSpPr>
              <a:spLocks noChangeShapeType="1"/>
            </p:cNvSpPr>
            <p:nvPr/>
          </p:nvSpPr>
          <p:spPr bwMode="auto">
            <a:xfrm>
              <a:off x="9073068" y="2147319"/>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8" name="Line 30"/>
            <p:cNvSpPr>
              <a:spLocks noChangeShapeType="1"/>
            </p:cNvSpPr>
            <p:nvPr/>
          </p:nvSpPr>
          <p:spPr bwMode="auto">
            <a:xfrm>
              <a:off x="9073068" y="2483497"/>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59" name="Line 31"/>
            <p:cNvSpPr>
              <a:spLocks noChangeShapeType="1"/>
            </p:cNvSpPr>
            <p:nvPr/>
          </p:nvSpPr>
          <p:spPr bwMode="auto">
            <a:xfrm>
              <a:off x="9073068" y="2819676"/>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816160" name="Line 32"/>
            <p:cNvSpPr>
              <a:spLocks noChangeShapeType="1"/>
            </p:cNvSpPr>
            <p:nvPr/>
          </p:nvSpPr>
          <p:spPr bwMode="auto">
            <a:xfrm>
              <a:off x="9073068" y="3155855"/>
              <a:ext cx="160371"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grpSp>
      <p:grpSp>
        <p:nvGrpSpPr>
          <p:cNvPr id="5" name="Group 4"/>
          <p:cNvGrpSpPr/>
          <p:nvPr/>
        </p:nvGrpSpPr>
        <p:grpSpPr>
          <a:xfrm>
            <a:off x="4284996" y="2715193"/>
            <a:ext cx="837886" cy="1265337"/>
            <a:chOff x="4284996" y="2715193"/>
            <a:chExt cx="837886" cy="1265337"/>
          </a:xfrm>
        </p:grpSpPr>
        <p:sp>
          <p:nvSpPr>
            <p:cNvPr id="816161"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816164" name="Line 36"/>
            <p:cNvSpPr>
              <a:spLocks noChangeShapeType="1"/>
            </p:cNvSpPr>
            <p:nvPr/>
          </p:nvSpPr>
          <p:spPr bwMode="auto">
            <a:xfrm>
              <a:off x="4377711" y="3339703"/>
              <a:ext cx="583367"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18471" name="Text Box 37"/>
            <p:cNvSpPr txBox="1">
              <a:spLocks noChangeArrowheads="1"/>
            </p:cNvSpPr>
            <p:nvPr/>
          </p:nvSpPr>
          <p:spPr bwMode="auto">
            <a:xfrm>
              <a:off x="4641769" y="2941177"/>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sp>
        <p:nvSpPr>
          <p:cNvPr id="18476" name="Text Box 44"/>
          <p:cNvSpPr txBox="1">
            <a:spLocks noChangeArrowheads="1"/>
          </p:cNvSpPr>
          <p:nvPr/>
        </p:nvSpPr>
        <p:spPr bwMode="auto">
          <a:xfrm>
            <a:off x="925887" y="4215168"/>
            <a:ext cx="1844266" cy="462246"/>
          </a:xfrm>
          <a:prstGeom prst="rect">
            <a:avLst/>
          </a:prstGeom>
          <a:noFill/>
          <a:ln w="38100">
            <a:noFill/>
            <a:miter lim="800000"/>
            <a:headEnd/>
            <a:tailEnd/>
          </a:ln>
        </p:spPr>
        <p:txBody>
          <a:bodyPr>
            <a:spAutoFit/>
          </a:bodyPr>
          <a:lstStyle/>
          <a:p>
            <a:pPr algn="l"/>
            <a:r>
              <a:rPr lang="en-US" sz="2400" dirty="0">
                <a:solidFill>
                  <a:srgbClr val="000000"/>
                </a:solidFill>
              </a:rPr>
              <a:t>A = 40 cm</a:t>
            </a:r>
            <a:r>
              <a:rPr lang="en-US" sz="2400" baseline="30000" dirty="0">
                <a:solidFill>
                  <a:srgbClr val="000000"/>
                </a:solidFill>
              </a:rPr>
              <a:t>2</a:t>
            </a:r>
            <a:endParaRPr lang="en-US" sz="2400" dirty="0">
              <a:solidFill>
                <a:srgbClr val="000000"/>
              </a:solidFill>
            </a:endParaRPr>
          </a:p>
        </p:txBody>
      </p:sp>
      <p:sp>
        <p:nvSpPr>
          <p:cNvPr id="18477" name="Text Box 45"/>
          <p:cNvSpPr txBox="1">
            <a:spLocks noChangeArrowheads="1"/>
          </p:cNvSpPr>
          <p:nvPr/>
        </p:nvSpPr>
        <p:spPr bwMode="auto">
          <a:xfrm>
            <a:off x="3957066" y="4239451"/>
            <a:ext cx="1603710" cy="461665"/>
          </a:xfrm>
          <a:prstGeom prst="rect">
            <a:avLst/>
          </a:prstGeom>
          <a:noFill/>
          <a:ln w="38100">
            <a:noFill/>
            <a:miter lim="800000"/>
            <a:headEnd/>
            <a:tailEnd/>
          </a:ln>
        </p:spPr>
        <p:txBody>
          <a:bodyPr>
            <a:spAutoFit/>
          </a:bodyPr>
          <a:lstStyle/>
          <a:p>
            <a:pPr algn="l"/>
            <a:r>
              <a:rPr lang="en-US" sz="2400" dirty="0">
                <a:solidFill>
                  <a:srgbClr val="000000"/>
                </a:solidFill>
              </a:rPr>
              <a:t>(a) </a:t>
            </a:r>
            <a:r>
              <a:rPr lang="en-US" sz="2400" dirty="0">
                <a:solidFill>
                  <a:srgbClr val="000000"/>
                </a:solidFill>
                <a:latin typeface="Symbol" pitchFamily="18" charset="2"/>
              </a:rPr>
              <a:t>q </a:t>
            </a:r>
            <a:r>
              <a:rPr lang="en-US" sz="2400" dirty="0">
                <a:solidFill>
                  <a:srgbClr val="000000"/>
                </a:solidFill>
              </a:rPr>
              <a:t>= 0</a:t>
            </a:r>
            <a:r>
              <a:rPr lang="en-US" sz="2400" baseline="30000" dirty="0">
                <a:solidFill>
                  <a:srgbClr val="000000"/>
                </a:solidFill>
              </a:rPr>
              <a:t>0</a:t>
            </a:r>
            <a:endParaRPr lang="en-US" sz="2400" dirty="0">
              <a:solidFill>
                <a:srgbClr val="000000"/>
              </a:solidFill>
              <a:latin typeface="Symbol" pitchFamily="18" charset="2"/>
            </a:endParaRPr>
          </a:p>
        </p:txBody>
      </p:sp>
      <p:sp>
        <p:nvSpPr>
          <p:cNvPr id="18478" name="Text Box 46"/>
          <p:cNvSpPr txBox="1">
            <a:spLocks noChangeArrowheads="1"/>
          </p:cNvSpPr>
          <p:nvPr/>
        </p:nvSpPr>
        <p:spPr bwMode="auto">
          <a:xfrm>
            <a:off x="8816640" y="4241558"/>
            <a:ext cx="1844266" cy="461665"/>
          </a:xfrm>
          <a:prstGeom prst="rect">
            <a:avLst/>
          </a:prstGeom>
          <a:noFill/>
          <a:ln w="38100">
            <a:noFill/>
            <a:miter lim="800000"/>
            <a:headEnd/>
            <a:tailEnd/>
          </a:ln>
        </p:spPr>
        <p:txBody>
          <a:bodyPr>
            <a:spAutoFit/>
          </a:bodyPr>
          <a:lstStyle/>
          <a:p>
            <a:pPr algn="l"/>
            <a:r>
              <a:rPr lang="en-US" sz="2400" dirty="0">
                <a:solidFill>
                  <a:srgbClr val="000000"/>
                </a:solidFill>
              </a:rPr>
              <a:t>(c) </a:t>
            </a:r>
            <a:r>
              <a:rPr lang="en-US" sz="2400" dirty="0">
                <a:solidFill>
                  <a:srgbClr val="000000"/>
                </a:solidFill>
                <a:latin typeface="Symbol" pitchFamily="18" charset="2"/>
              </a:rPr>
              <a:t>q </a:t>
            </a:r>
            <a:r>
              <a:rPr lang="en-US" sz="2400" dirty="0">
                <a:solidFill>
                  <a:srgbClr val="000000"/>
                </a:solidFill>
              </a:rPr>
              <a:t>= 60</a:t>
            </a:r>
            <a:r>
              <a:rPr lang="en-US" sz="2400" baseline="30000" dirty="0">
                <a:solidFill>
                  <a:srgbClr val="000000"/>
                </a:solidFill>
              </a:rPr>
              <a:t>0</a:t>
            </a:r>
            <a:endParaRPr lang="en-US" sz="2400" dirty="0">
              <a:solidFill>
                <a:srgbClr val="000000"/>
              </a:solidFill>
              <a:latin typeface="Symbol" pitchFamily="18" charset="2"/>
            </a:endParaRPr>
          </a:p>
        </p:txBody>
      </p:sp>
      <p:sp>
        <p:nvSpPr>
          <p:cNvPr id="18479" name="Text Box 47"/>
          <p:cNvSpPr txBox="1">
            <a:spLocks noChangeArrowheads="1"/>
          </p:cNvSpPr>
          <p:nvPr/>
        </p:nvSpPr>
        <p:spPr bwMode="auto">
          <a:xfrm>
            <a:off x="6266575" y="4239451"/>
            <a:ext cx="1844266" cy="461665"/>
          </a:xfrm>
          <a:prstGeom prst="rect">
            <a:avLst/>
          </a:prstGeom>
          <a:noFill/>
          <a:ln w="38100">
            <a:noFill/>
            <a:miter lim="800000"/>
            <a:headEnd/>
            <a:tailEnd/>
          </a:ln>
        </p:spPr>
        <p:txBody>
          <a:bodyPr>
            <a:spAutoFit/>
          </a:bodyPr>
          <a:lstStyle/>
          <a:p>
            <a:pPr algn="l"/>
            <a:r>
              <a:rPr lang="en-US" sz="2400" dirty="0">
                <a:solidFill>
                  <a:srgbClr val="000000"/>
                </a:solidFill>
              </a:rPr>
              <a:t>(b) </a:t>
            </a:r>
            <a:r>
              <a:rPr lang="en-US" sz="2400" dirty="0">
                <a:solidFill>
                  <a:srgbClr val="000000"/>
                </a:solidFill>
                <a:latin typeface="Symbol" pitchFamily="18" charset="2"/>
              </a:rPr>
              <a:t>q </a:t>
            </a:r>
            <a:r>
              <a:rPr lang="en-US" sz="2400" dirty="0">
                <a:solidFill>
                  <a:srgbClr val="000000"/>
                </a:solidFill>
              </a:rPr>
              <a:t>= 90</a:t>
            </a:r>
            <a:r>
              <a:rPr lang="en-US" sz="2400" baseline="30000" dirty="0">
                <a:solidFill>
                  <a:srgbClr val="000000"/>
                </a:solidFill>
              </a:rPr>
              <a:t>0</a:t>
            </a:r>
            <a:endParaRPr lang="en-US" sz="2400" dirty="0">
              <a:solidFill>
                <a:srgbClr val="000000"/>
              </a:solidFill>
              <a:latin typeface="Symbol" pitchFamily="18" charset="2"/>
            </a:endParaRPr>
          </a:p>
        </p:txBody>
      </p:sp>
      <p:sp>
        <p:nvSpPr>
          <p:cNvPr id="816183" name="Line 55"/>
          <p:cNvSpPr>
            <a:spLocks noChangeShapeType="1"/>
          </p:cNvSpPr>
          <p:nvPr/>
        </p:nvSpPr>
        <p:spPr bwMode="auto">
          <a:xfrm>
            <a:off x="9533949" y="3332699"/>
            <a:ext cx="882040" cy="0"/>
          </a:xfrm>
          <a:prstGeom prst="line">
            <a:avLst/>
          </a:prstGeom>
          <a:noFill/>
          <a:ln w="38100">
            <a:solidFill>
              <a:srgbClr val="FF0066"/>
            </a:solidFill>
            <a:round/>
            <a:headEnd/>
            <a:tailEnd type="triangle" w="med" len="med"/>
          </a:ln>
          <a:effectLst/>
        </p:spPr>
        <p:txBody>
          <a:bodyPr>
            <a:spAutoFit/>
          </a:bodyPr>
          <a:lstStyle/>
          <a:p>
            <a:pPr>
              <a:defRPr/>
            </a:pPr>
            <a:endParaRPr lang="en-AU" dirty="0"/>
          </a:p>
        </p:txBody>
      </p:sp>
      <p:sp>
        <p:nvSpPr>
          <p:cNvPr id="18486" name="Text Box 56"/>
          <p:cNvSpPr txBox="1">
            <a:spLocks noChangeArrowheads="1"/>
          </p:cNvSpPr>
          <p:nvPr/>
        </p:nvSpPr>
        <p:spPr bwMode="auto">
          <a:xfrm>
            <a:off x="9552722" y="2977599"/>
            <a:ext cx="400927" cy="461665"/>
          </a:xfrm>
          <a:prstGeom prst="rect">
            <a:avLst/>
          </a:prstGeom>
          <a:noFill/>
          <a:ln w="38100">
            <a:noFill/>
            <a:miter lim="800000"/>
            <a:headEnd/>
            <a:tailEnd/>
          </a:ln>
        </p:spPr>
        <p:txBody>
          <a:bodyPr>
            <a:spAutoFit/>
          </a:bodyPr>
          <a:lstStyle/>
          <a:p>
            <a:pPr algn="l"/>
            <a:r>
              <a:rPr lang="en-US" sz="2400" b="1" dirty="0">
                <a:solidFill>
                  <a:srgbClr val="002060"/>
                </a:solidFill>
                <a:latin typeface="Symbol" pitchFamily="18" charset="2"/>
              </a:rPr>
              <a:t>q</a:t>
            </a:r>
          </a:p>
        </p:txBody>
      </p:sp>
      <p:sp>
        <p:nvSpPr>
          <p:cNvPr id="18487" name="Text Box 57"/>
          <p:cNvSpPr txBox="1">
            <a:spLocks noChangeArrowheads="1"/>
          </p:cNvSpPr>
          <p:nvPr/>
        </p:nvSpPr>
        <p:spPr bwMode="auto">
          <a:xfrm>
            <a:off x="885794" y="2429219"/>
            <a:ext cx="1983007" cy="2031325"/>
          </a:xfrm>
          <a:prstGeom prst="rect">
            <a:avLst/>
          </a:prstGeom>
          <a:noFill/>
          <a:ln w="38100">
            <a:noFill/>
            <a:miter lim="800000"/>
            <a:headEnd/>
            <a:tailEnd/>
          </a:ln>
        </p:spPr>
        <p:txBody>
          <a:bodyPr wrap="square">
            <a:spAutoFit/>
          </a:bodyPr>
          <a:lstStyle/>
          <a:p>
            <a:pPr>
              <a:defRPr/>
            </a:pPr>
            <a:r>
              <a:rPr lang="en-US" dirty="0">
                <a:solidFill>
                  <a:srgbClr val="FF0066"/>
                </a:solidFill>
              </a:rPr>
              <a:t>×    ×    ×    ×    ×    ×    </a:t>
            </a:r>
            <a:r>
              <a:rPr lang="en-US" dirty="0" smtClean="0">
                <a:solidFill>
                  <a:srgbClr val="FF0066"/>
                </a:solidFill>
              </a:rPr>
              <a:t>×    ×    </a:t>
            </a:r>
            <a:r>
              <a:rPr lang="en-US" dirty="0">
                <a:solidFill>
                  <a:srgbClr val="FF0066"/>
                </a:solidFill>
              </a:rPr>
              <a:t>×    ×    ×    ×    ×    </a:t>
            </a:r>
            <a:r>
              <a:rPr lang="en-US" dirty="0" smtClean="0">
                <a:solidFill>
                  <a:srgbClr val="FF0066"/>
                </a:solidFill>
              </a:rPr>
              <a:t>×    </a:t>
            </a:r>
            <a:r>
              <a:rPr lang="en-US" dirty="0">
                <a:solidFill>
                  <a:srgbClr val="FF0066"/>
                </a:solidFill>
              </a:rPr>
              <a:t>×    ×    ×    ×    ×    ×    </a:t>
            </a:r>
            <a:r>
              <a:rPr lang="en-US" dirty="0" smtClean="0">
                <a:solidFill>
                  <a:srgbClr val="FF0066"/>
                </a:solidFill>
              </a:rPr>
              <a:t>×</a:t>
            </a:r>
            <a:r>
              <a:rPr lang="en-US" dirty="0" smtClean="0">
                <a:solidFill>
                  <a:srgbClr val="FF0066"/>
                </a:solidFill>
                <a:effectLst>
                  <a:outerShdw blurRad="38100" dist="38100" dir="2700000" algn="tl">
                    <a:srgbClr val="000000"/>
                  </a:outerShdw>
                </a:effectLst>
              </a:rPr>
              <a:t>    </a:t>
            </a:r>
            <a:r>
              <a:rPr lang="en-US" dirty="0">
                <a:solidFill>
                  <a:srgbClr val="FF0066"/>
                </a:solidFill>
              </a:rPr>
              <a:t>×    ×    ×    ×    ×    ×    </a:t>
            </a:r>
            <a:r>
              <a:rPr lang="en-US" dirty="0" smtClean="0">
                <a:solidFill>
                  <a:srgbClr val="FF0066"/>
                </a:solidFill>
              </a:rPr>
              <a:t>×    </a:t>
            </a:r>
            <a:r>
              <a:rPr lang="en-US" dirty="0">
                <a:solidFill>
                  <a:srgbClr val="FF0066"/>
                </a:solidFill>
              </a:rPr>
              <a:t>×    ×    ×    ×    ×    ×    </a:t>
            </a:r>
            <a:r>
              <a:rPr lang="en-US" dirty="0" smtClean="0">
                <a:solidFill>
                  <a:srgbClr val="FF0066"/>
                </a:solidFill>
              </a:rPr>
              <a:t>×</a:t>
            </a:r>
            <a:endParaRPr lang="en-US" dirty="0">
              <a:solidFill>
                <a:srgbClr val="FF0066"/>
              </a:solidFill>
              <a:effectLst>
                <a:outerShdw blurRad="38100" dist="38100" dir="2700000" algn="tl">
                  <a:srgbClr val="000000"/>
                </a:outerShdw>
              </a:effectLst>
            </a:endParaRPr>
          </a:p>
        </p:txBody>
      </p:sp>
      <p:sp>
        <p:nvSpPr>
          <p:cNvPr id="816186" name="Text Box 58"/>
          <p:cNvSpPr txBox="1">
            <a:spLocks noChangeArrowheads="1"/>
          </p:cNvSpPr>
          <p:nvPr/>
        </p:nvSpPr>
        <p:spPr bwMode="auto">
          <a:xfrm>
            <a:off x="409536" y="4954061"/>
            <a:ext cx="10106873" cy="523220"/>
          </a:xfrm>
          <a:prstGeom prst="rect">
            <a:avLst/>
          </a:prstGeom>
          <a:noFill/>
          <a:ln w="38100">
            <a:noFill/>
            <a:miter lim="800000"/>
            <a:headEnd/>
            <a:tailEnd/>
          </a:ln>
          <a:effectLst/>
        </p:spPr>
        <p:txBody>
          <a:bodyPr wrap="square">
            <a:spAutoFit/>
          </a:bodyPr>
          <a:lstStyle/>
          <a:p>
            <a:pPr algn="l">
              <a:defRPr/>
            </a:pPr>
            <a:r>
              <a:rPr lang="en-US" sz="2800" dirty="0">
                <a:solidFill>
                  <a:schemeClr val="tx2"/>
                </a:solidFill>
                <a:effectLst>
                  <a:outerShdw blurRad="38100" dist="38100" dir="2700000" algn="tl">
                    <a:srgbClr val="000000"/>
                  </a:outerShdw>
                </a:effectLst>
              </a:rPr>
              <a:t>(a) </a:t>
            </a:r>
            <a:r>
              <a:rPr lang="en-US" sz="2800" dirty="0" smtClean="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BA cos 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)(1);      </a:t>
            </a:r>
            <a:r>
              <a:rPr lang="en-US" sz="2800" dirty="0" smtClean="0">
                <a:solidFill>
                  <a:schemeClr val="tx2"/>
                </a:solidFill>
                <a:effectLst>
                  <a:outerShdw blurRad="38100" dist="38100" dir="2700000" algn="tl">
                    <a:srgbClr val="000000"/>
                  </a:outerShdw>
                </a:effectLst>
              </a:rPr>
              <a:t>       </a:t>
            </a:r>
            <a:r>
              <a:rPr lang="en-US" sz="2800" dirty="0" smtClean="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12.0 </a:t>
            </a:r>
            <a:r>
              <a:rPr lang="en-US" sz="2800" dirty="0" err="1" smtClean="0">
                <a:solidFill>
                  <a:schemeClr val="tx2"/>
                </a:solidFill>
                <a:effectLst>
                  <a:outerShdw blurRad="38100" dist="38100" dir="2700000" algn="tl">
                    <a:srgbClr val="000000"/>
                  </a:outerShdw>
                </a:effectLst>
              </a:rPr>
              <a:t>mWb</a:t>
            </a:r>
            <a:r>
              <a:rPr lang="en-US" sz="2800" dirty="0" smtClean="0">
                <a:solidFill>
                  <a:schemeClr val="tx2"/>
                </a:solidFill>
                <a:effectLst>
                  <a:outerShdw blurRad="38100" dist="38100" dir="2700000" algn="tl">
                    <a:srgbClr val="000000"/>
                  </a:outerShdw>
                </a:effectLst>
              </a:rPr>
              <a:t>  </a:t>
            </a:r>
            <a:endParaRPr lang="en-US" sz="2800" dirty="0">
              <a:solidFill>
                <a:schemeClr val="tx2"/>
              </a:solidFill>
              <a:effectLst>
                <a:outerShdw blurRad="38100" dist="38100" dir="2700000" algn="tl">
                  <a:srgbClr val="000000"/>
                </a:outerShdw>
              </a:effectLst>
            </a:endParaRPr>
          </a:p>
        </p:txBody>
      </p:sp>
      <p:sp>
        <p:nvSpPr>
          <p:cNvPr id="816187" name="Text Box 59"/>
          <p:cNvSpPr txBox="1">
            <a:spLocks noChangeArrowheads="1"/>
          </p:cNvSpPr>
          <p:nvPr/>
        </p:nvSpPr>
        <p:spPr bwMode="auto">
          <a:xfrm>
            <a:off x="409536" y="5575642"/>
            <a:ext cx="9565433" cy="523220"/>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(b)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BA cos 90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)(0); </a:t>
            </a:r>
            <a:r>
              <a:rPr lang="en-US" sz="2800" dirty="0" smtClean="0">
                <a:solidFill>
                  <a:schemeClr val="tx2"/>
                </a:solidFill>
                <a:effectLst>
                  <a:outerShdw blurRad="38100" dist="38100" dir="2700000" algn="tl">
                    <a:srgbClr val="000000"/>
                  </a:outerShdw>
                </a:effectLst>
              </a:rPr>
              <a:t>          </a:t>
            </a:r>
            <a:r>
              <a:rPr lang="en-US" sz="2800" dirty="0" smtClean="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0 </a:t>
            </a:r>
            <a:r>
              <a:rPr lang="en-US" sz="2800" dirty="0" err="1" smtClean="0">
                <a:solidFill>
                  <a:schemeClr val="tx2"/>
                </a:solidFill>
                <a:effectLst>
                  <a:outerShdw blurRad="38100" dist="38100" dir="2700000" algn="tl">
                    <a:srgbClr val="000000"/>
                  </a:outerShdw>
                </a:effectLst>
              </a:rPr>
              <a:t>Wb</a:t>
            </a:r>
            <a:r>
              <a:rPr lang="en-US" sz="2800" dirty="0" smtClean="0">
                <a:solidFill>
                  <a:schemeClr val="tx2"/>
                </a:solidFill>
                <a:effectLst>
                  <a:outerShdw blurRad="38100" dist="38100" dir="2700000" algn="tl">
                    <a:srgbClr val="000000"/>
                  </a:outerShdw>
                </a:effectLst>
              </a:rPr>
              <a:t>  </a:t>
            </a:r>
            <a:endParaRPr lang="en-US" sz="2800" dirty="0">
              <a:solidFill>
                <a:schemeClr val="tx2"/>
              </a:solidFill>
              <a:effectLst>
                <a:outerShdw blurRad="38100" dist="38100" dir="2700000" algn="tl">
                  <a:srgbClr val="000000"/>
                </a:outerShdw>
              </a:effectLst>
            </a:endParaRPr>
          </a:p>
        </p:txBody>
      </p:sp>
      <p:sp>
        <p:nvSpPr>
          <p:cNvPr id="816188" name="Text Box 60"/>
          <p:cNvSpPr txBox="1">
            <a:spLocks noChangeArrowheads="1"/>
          </p:cNvSpPr>
          <p:nvPr/>
        </p:nvSpPr>
        <p:spPr bwMode="auto">
          <a:xfrm>
            <a:off x="409535" y="6198755"/>
            <a:ext cx="10106873" cy="523220"/>
          </a:xfrm>
          <a:prstGeom prst="rect">
            <a:avLst/>
          </a:prstGeom>
          <a:noFill/>
          <a:ln w="38100">
            <a:noFill/>
            <a:miter lim="800000"/>
            <a:headEnd/>
            <a:tailEnd/>
          </a:ln>
          <a:effectLst/>
        </p:spPr>
        <p:txBody>
          <a:bodyPr wrap="square">
            <a:spAutoFit/>
          </a:bodyPr>
          <a:lstStyle/>
          <a:p>
            <a:pPr>
              <a:defRPr/>
            </a:pPr>
            <a:r>
              <a:rPr lang="en-US" sz="2800" dirty="0">
                <a:solidFill>
                  <a:schemeClr val="tx2"/>
                </a:solidFill>
                <a:effectLst>
                  <a:outerShdw blurRad="38100" dist="38100" dir="2700000" algn="tl">
                    <a:srgbClr val="000000"/>
                  </a:outerShdw>
                </a:effectLst>
              </a:rPr>
              <a:t>(c) </a:t>
            </a:r>
            <a:r>
              <a:rPr lang="en-US" sz="2800" dirty="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BA cos 60</a:t>
            </a:r>
            <a:r>
              <a:rPr lang="en-US" sz="2800" baseline="30000" dirty="0">
                <a:solidFill>
                  <a:schemeClr val="tx2"/>
                </a:solidFill>
                <a:effectLst>
                  <a:outerShdw blurRad="38100" dist="38100" dir="2700000" algn="tl">
                    <a:srgbClr val="000000"/>
                  </a:outerShdw>
                </a:effectLst>
              </a:rPr>
              <a:t>0</a:t>
            </a:r>
            <a:r>
              <a:rPr lang="en-US" sz="2800" dirty="0">
                <a:solidFill>
                  <a:schemeClr val="tx2"/>
                </a:solidFill>
                <a:effectLst>
                  <a:outerShdw blurRad="38100" dist="38100" dir="2700000" algn="tl">
                    <a:srgbClr val="000000"/>
                  </a:outerShdw>
                </a:effectLst>
              </a:rPr>
              <a:t> = (3 T)(0.004 m</a:t>
            </a:r>
            <a:r>
              <a:rPr lang="en-US" sz="2800" baseline="30000" dirty="0">
                <a:solidFill>
                  <a:schemeClr val="tx2"/>
                </a:solidFill>
                <a:effectLst>
                  <a:outerShdw blurRad="38100" dist="38100" dir="2700000" algn="tl">
                    <a:srgbClr val="000000"/>
                  </a:outerShdw>
                </a:effectLst>
              </a:rPr>
              <a:t>2</a:t>
            </a:r>
            <a:r>
              <a:rPr lang="en-US" sz="2800" dirty="0">
                <a:solidFill>
                  <a:schemeClr val="tx2"/>
                </a:solidFill>
                <a:effectLst>
                  <a:outerShdw blurRad="38100" dist="38100" dir="2700000" algn="tl">
                    <a:srgbClr val="000000"/>
                  </a:outerShdw>
                </a:effectLst>
              </a:rPr>
              <a:t>)(0.5); </a:t>
            </a:r>
            <a:r>
              <a:rPr lang="en-US" sz="2800" dirty="0" smtClean="0">
                <a:solidFill>
                  <a:schemeClr val="tx2"/>
                </a:solidFill>
                <a:effectLst>
                  <a:outerShdw blurRad="38100" dist="38100" dir="2700000" algn="tl">
                    <a:srgbClr val="000000"/>
                  </a:outerShdw>
                </a:effectLst>
              </a:rPr>
              <a:t>       </a:t>
            </a:r>
            <a:r>
              <a:rPr lang="en-US" sz="2800" dirty="0" smtClean="0">
                <a:solidFill>
                  <a:schemeClr val="tx2"/>
                </a:solidFill>
                <a:effectLst>
                  <a:outerShdw blurRad="38100" dist="38100" dir="2700000" algn="tl">
                    <a:srgbClr val="000000"/>
                  </a:outerShdw>
                </a:effectLst>
                <a:sym typeface="Symbol" panose="05050102010706020507" pitchFamily="18" charset="2"/>
              </a:rPr>
              <a:t></a:t>
            </a:r>
            <a:r>
              <a:rPr lang="en-US" sz="2800" dirty="0" smtClean="0">
                <a:solidFill>
                  <a:schemeClr val="tx2"/>
                </a:solidFill>
                <a:effectLst>
                  <a:outerShdw blurRad="38100" dist="38100" dir="2700000" algn="tl">
                    <a:srgbClr val="000000"/>
                  </a:outerShdw>
                </a:effectLst>
              </a:rPr>
              <a:t> </a:t>
            </a:r>
            <a:r>
              <a:rPr lang="en-US" sz="2800" dirty="0">
                <a:solidFill>
                  <a:schemeClr val="tx2"/>
                </a:solidFill>
                <a:effectLst>
                  <a:outerShdw blurRad="38100" dist="38100" dir="2700000" algn="tl">
                    <a:srgbClr val="000000"/>
                  </a:outerShdw>
                </a:effectLst>
              </a:rPr>
              <a:t>= 6.00 </a:t>
            </a:r>
            <a:r>
              <a:rPr lang="en-US" sz="2800" dirty="0" err="1" smtClean="0">
                <a:solidFill>
                  <a:schemeClr val="tx2"/>
                </a:solidFill>
                <a:effectLst>
                  <a:outerShdw blurRad="38100" dist="38100" dir="2700000" algn="tl">
                    <a:srgbClr val="000000"/>
                  </a:outerShdw>
                </a:effectLst>
              </a:rPr>
              <a:t>mWb</a:t>
            </a:r>
            <a:r>
              <a:rPr lang="en-US" sz="2800" dirty="0" smtClean="0">
                <a:solidFill>
                  <a:schemeClr val="tx2"/>
                </a:solidFill>
                <a:effectLst>
                  <a:outerShdw blurRad="38100" dist="38100" dir="2700000" algn="tl">
                    <a:srgbClr val="000000"/>
                  </a:outerShdw>
                </a:effectLst>
              </a:rPr>
              <a:t>  </a:t>
            </a:r>
            <a:endParaRPr lang="en-US" sz="2800" dirty="0">
              <a:solidFill>
                <a:schemeClr val="tx2"/>
              </a:solidFill>
              <a:effectLst>
                <a:outerShdw blurRad="38100" dist="38100" dir="2700000" algn="tl">
                  <a:srgbClr val="000000"/>
                </a:outerShdw>
              </a:effectLst>
            </a:endParaRPr>
          </a:p>
        </p:txBody>
      </p:sp>
      <p:sp>
        <p:nvSpPr>
          <p:cNvPr id="56" name="Rectangle 2"/>
          <p:cNvSpPr txBox="1">
            <a:spLocks noChangeArrowheads="1"/>
          </p:cNvSpPr>
          <p:nvPr/>
        </p:nvSpPr>
        <p:spPr>
          <a:xfrm>
            <a:off x="331075" y="0"/>
            <a:ext cx="11524593" cy="114300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b="1" dirty="0" smtClean="0"/>
              <a:t>Calculating Flux</a:t>
            </a:r>
          </a:p>
        </p:txBody>
      </p:sp>
      <p:grpSp>
        <p:nvGrpSpPr>
          <p:cNvPr id="60" name="Group 59"/>
          <p:cNvGrpSpPr/>
          <p:nvPr/>
        </p:nvGrpSpPr>
        <p:grpSpPr>
          <a:xfrm rot="16200000">
            <a:off x="6661370" y="2286079"/>
            <a:ext cx="903154" cy="1265337"/>
            <a:chOff x="4284996" y="2715193"/>
            <a:chExt cx="903154" cy="1265337"/>
          </a:xfrm>
        </p:grpSpPr>
        <p:sp>
          <p:nvSpPr>
            <p:cNvPr id="61"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62" name="Line 36"/>
            <p:cNvSpPr>
              <a:spLocks noChangeShapeType="1"/>
            </p:cNvSpPr>
            <p:nvPr/>
          </p:nvSpPr>
          <p:spPr bwMode="auto">
            <a:xfrm>
              <a:off x="4377711" y="3339703"/>
              <a:ext cx="600021"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63" name="Text Box 37"/>
            <p:cNvSpPr txBox="1">
              <a:spLocks noChangeArrowheads="1"/>
            </p:cNvSpPr>
            <p:nvPr/>
          </p:nvSpPr>
          <p:spPr bwMode="auto">
            <a:xfrm rot="5400000">
              <a:off x="4716761" y="3022008"/>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grpSp>
        <p:nvGrpSpPr>
          <p:cNvPr id="64" name="Group 63"/>
          <p:cNvGrpSpPr/>
          <p:nvPr/>
        </p:nvGrpSpPr>
        <p:grpSpPr>
          <a:xfrm rot="17997739">
            <a:off x="9296538" y="2466722"/>
            <a:ext cx="759358" cy="1265337"/>
            <a:chOff x="4284996" y="2715193"/>
            <a:chExt cx="759358" cy="1265337"/>
          </a:xfrm>
        </p:grpSpPr>
        <p:sp>
          <p:nvSpPr>
            <p:cNvPr id="65" name="Rectangle 33"/>
            <p:cNvSpPr>
              <a:spLocks noChangeArrowheads="1"/>
            </p:cNvSpPr>
            <p:nvPr/>
          </p:nvSpPr>
          <p:spPr bwMode="auto">
            <a:xfrm>
              <a:off x="4284996" y="2715193"/>
              <a:ext cx="92715" cy="1265337"/>
            </a:xfrm>
            <a:prstGeom prst="rect">
              <a:avLst/>
            </a:prstGeom>
            <a:solidFill>
              <a:schemeClr val="bg1"/>
            </a:solidFill>
            <a:ln w="38100">
              <a:solidFill>
                <a:schemeClr val="bg2"/>
              </a:solidFill>
              <a:miter lim="800000"/>
              <a:headEnd/>
              <a:tailEnd/>
            </a:ln>
            <a:effectLst/>
          </p:spPr>
          <p:txBody>
            <a:bodyPr wrap="square" anchor="ctr">
              <a:spAutoFit/>
            </a:bodyPr>
            <a:lstStyle/>
            <a:p>
              <a:pPr>
                <a:defRPr/>
              </a:pPr>
              <a:endParaRPr lang="en-AU" dirty="0"/>
            </a:p>
          </p:txBody>
        </p:sp>
        <p:sp>
          <p:nvSpPr>
            <p:cNvPr id="66" name="Line 36"/>
            <p:cNvSpPr>
              <a:spLocks noChangeShapeType="1"/>
            </p:cNvSpPr>
            <p:nvPr/>
          </p:nvSpPr>
          <p:spPr bwMode="auto">
            <a:xfrm>
              <a:off x="4377711" y="3339703"/>
              <a:ext cx="600021" cy="0"/>
            </a:xfrm>
            <a:prstGeom prst="line">
              <a:avLst/>
            </a:prstGeom>
            <a:noFill/>
            <a:ln w="38100">
              <a:solidFill>
                <a:srgbClr val="002060"/>
              </a:solidFill>
              <a:round/>
              <a:headEnd/>
              <a:tailEnd type="triangle" w="med" len="med"/>
            </a:ln>
            <a:effectLst/>
          </p:spPr>
          <p:txBody>
            <a:bodyPr wrap="square">
              <a:spAutoFit/>
            </a:bodyPr>
            <a:lstStyle/>
            <a:p>
              <a:pPr>
                <a:defRPr/>
              </a:pPr>
              <a:endParaRPr lang="en-AU" dirty="0"/>
            </a:p>
          </p:txBody>
        </p:sp>
        <p:sp>
          <p:nvSpPr>
            <p:cNvPr id="67" name="Text Box 37"/>
            <p:cNvSpPr txBox="1">
              <a:spLocks noChangeArrowheads="1"/>
            </p:cNvSpPr>
            <p:nvPr/>
          </p:nvSpPr>
          <p:spPr bwMode="auto">
            <a:xfrm rot="3602261">
              <a:off x="4572965" y="2997565"/>
              <a:ext cx="481113" cy="461665"/>
            </a:xfrm>
            <a:prstGeom prst="rect">
              <a:avLst/>
            </a:prstGeom>
            <a:noFill/>
            <a:ln w="38100">
              <a:noFill/>
              <a:miter lim="800000"/>
              <a:headEnd/>
              <a:tailEnd/>
            </a:ln>
          </p:spPr>
          <p:txBody>
            <a:bodyPr>
              <a:spAutoFit/>
            </a:bodyPr>
            <a:lstStyle/>
            <a:p>
              <a:pPr algn="l"/>
              <a:r>
                <a:rPr lang="en-US" sz="2400" b="1" dirty="0">
                  <a:solidFill>
                    <a:srgbClr val="002060"/>
                  </a:solidFill>
                </a:rPr>
                <a:t>n</a:t>
              </a:r>
            </a:p>
          </p:txBody>
        </p:sp>
      </p:grpSp>
    </p:spTree>
    <p:extLst>
      <p:ext uri="{BB962C8B-B14F-4D97-AF65-F5344CB8AC3E}">
        <p14:creationId xmlns:p14="http://schemas.microsoft.com/office/powerpoint/2010/main" val="389143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6186"/>
                                        </p:tgtEl>
                                        <p:attrNameLst>
                                          <p:attrName>style.visibility</p:attrName>
                                        </p:attrNameLst>
                                      </p:cBhvr>
                                      <p:to>
                                        <p:strVal val="visible"/>
                                      </p:to>
                                    </p:set>
                                    <p:animEffect transition="in" filter="wipe(left)">
                                      <p:cBhvr>
                                        <p:cTn id="7" dur="500"/>
                                        <p:tgtEl>
                                          <p:spTgt spid="816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6187"/>
                                        </p:tgtEl>
                                        <p:attrNameLst>
                                          <p:attrName>style.visibility</p:attrName>
                                        </p:attrNameLst>
                                      </p:cBhvr>
                                      <p:to>
                                        <p:strVal val="visible"/>
                                      </p:to>
                                    </p:set>
                                    <p:animEffect transition="in" filter="wipe(left)">
                                      <p:cBhvr>
                                        <p:cTn id="12" dur="500"/>
                                        <p:tgtEl>
                                          <p:spTgt spid="816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6188"/>
                                        </p:tgtEl>
                                        <p:attrNameLst>
                                          <p:attrName>style.visibility</p:attrName>
                                        </p:attrNameLst>
                                      </p:cBhvr>
                                      <p:to>
                                        <p:strVal val="visible"/>
                                      </p:to>
                                    </p:set>
                                    <p:animEffect transition="in" filter="wipe(left)">
                                      <p:cBhvr>
                                        <p:cTn id="17" dur="500"/>
                                        <p:tgtEl>
                                          <p:spTgt spid="816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86" grpId="0" autoUpdateAnimBg="0"/>
      <p:bldP spid="816187" grpId="0" autoUpdateAnimBg="0"/>
      <p:bldP spid="81618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Transformers</a:t>
            </a:r>
            <a:endParaRPr lang="en-AU" b="1" dirty="0"/>
          </a:p>
        </p:txBody>
      </p:sp>
      <p:sp>
        <p:nvSpPr>
          <p:cNvPr id="8" name="Text Box 3"/>
          <p:cNvSpPr txBox="1">
            <a:spLocks noChangeArrowheads="1"/>
          </p:cNvSpPr>
          <p:nvPr/>
        </p:nvSpPr>
        <p:spPr bwMode="auto">
          <a:xfrm>
            <a:off x="335666" y="1000108"/>
            <a:ext cx="11308466" cy="5078313"/>
          </a:xfrm>
          <a:prstGeom prst="rect">
            <a:avLst/>
          </a:prstGeom>
          <a:noFill/>
          <a:ln w="9525">
            <a:noFill/>
            <a:miter lim="800000"/>
            <a:headEnd/>
            <a:tailEnd/>
          </a:ln>
        </p:spPr>
        <p:txBody>
          <a:bodyPr wrap="square">
            <a:spAutoFit/>
          </a:bodyPr>
          <a:lstStyle/>
          <a:p>
            <a:pPr>
              <a:spcBef>
                <a:spcPct val="50000"/>
              </a:spcBef>
            </a:pPr>
            <a:r>
              <a:rPr lang="en-US" sz="2800" dirty="0"/>
              <a:t>Energy must be conserved; therefore, in the absence of losses, the ratio of the currents must be the inverse of the ratio of turns:</a:t>
            </a:r>
          </a:p>
          <a:p>
            <a:pPr>
              <a:spcBef>
                <a:spcPct val="50000"/>
              </a:spcBef>
            </a:pPr>
            <a:endParaRPr lang="en-US" sz="2800" dirty="0"/>
          </a:p>
          <a:p>
            <a:pPr>
              <a:spcBef>
                <a:spcPct val="50000"/>
              </a:spcBef>
            </a:pPr>
            <a:endParaRPr lang="en-US" sz="2800" dirty="0"/>
          </a:p>
          <a:p>
            <a:pPr>
              <a:spcBef>
                <a:spcPct val="50000"/>
              </a:spcBef>
            </a:pPr>
            <a:endParaRPr lang="en-US" sz="2800" dirty="0"/>
          </a:p>
          <a:p>
            <a:pPr>
              <a:spcBef>
                <a:spcPct val="50000"/>
              </a:spcBef>
            </a:pPr>
            <a:endParaRPr lang="en-US" sz="2800" dirty="0" smtClean="0"/>
          </a:p>
          <a:p>
            <a:pPr algn="ctr">
              <a:spcBef>
                <a:spcPct val="50000"/>
              </a:spcBef>
            </a:pPr>
            <a:r>
              <a:rPr lang="en-US" sz="2800" dirty="0" smtClean="0">
                <a:solidFill>
                  <a:srgbClr val="FFFF00"/>
                </a:solidFill>
              </a:rPr>
              <a:t>Hence</a:t>
            </a:r>
            <a:r>
              <a:rPr lang="en-US" sz="3600" dirty="0" smtClean="0">
                <a:solidFill>
                  <a:srgbClr val="FFFF00"/>
                </a:solidFill>
              </a:rPr>
              <a:t> </a:t>
            </a:r>
            <a:r>
              <a:rPr lang="en-US" sz="4000" u="sng" dirty="0" smtClean="0">
                <a:solidFill>
                  <a:srgbClr val="FFFF00"/>
                </a:solidFill>
              </a:rPr>
              <a:t>  </a:t>
            </a:r>
            <a:r>
              <a:rPr lang="en-US" sz="4000" u="sng" dirty="0">
                <a:solidFill>
                  <a:srgbClr val="FFFF00"/>
                </a:solidFill>
              </a:rPr>
              <a:t>N</a:t>
            </a:r>
            <a:r>
              <a:rPr lang="en-US" sz="4000" baseline="-25000" dirty="0">
                <a:solidFill>
                  <a:srgbClr val="FFFF00"/>
                </a:solidFill>
              </a:rPr>
              <a:t>P</a:t>
            </a:r>
            <a:r>
              <a:rPr lang="en-US" sz="4000" u="sng" dirty="0">
                <a:solidFill>
                  <a:srgbClr val="FFFF00"/>
                </a:solidFill>
              </a:rPr>
              <a:t>  </a:t>
            </a:r>
            <a:r>
              <a:rPr lang="en-US" sz="4000" dirty="0">
                <a:solidFill>
                  <a:srgbClr val="FFFF00"/>
                </a:solidFill>
              </a:rPr>
              <a:t> = </a:t>
            </a:r>
            <a:r>
              <a:rPr lang="en-US" sz="4000" u="sng" dirty="0">
                <a:solidFill>
                  <a:srgbClr val="FFFF00"/>
                </a:solidFill>
              </a:rPr>
              <a:t>  V</a:t>
            </a:r>
            <a:r>
              <a:rPr lang="en-US" sz="4000" baseline="-25000" dirty="0">
                <a:solidFill>
                  <a:srgbClr val="FFFF00"/>
                </a:solidFill>
              </a:rPr>
              <a:t>P</a:t>
            </a:r>
            <a:r>
              <a:rPr lang="en-US" sz="4000" u="sng" dirty="0">
                <a:solidFill>
                  <a:srgbClr val="FFFF00"/>
                </a:solidFill>
              </a:rPr>
              <a:t>  </a:t>
            </a:r>
            <a:r>
              <a:rPr lang="en-US" sz="4000" dirty="0">
                <a:solidFill>
                  <a:srgbClr val="FFFF00"/>
                </a:solidFill>
              </a:rPr>
              <a:t> = </a:t>
            </a:r>
            <a:r>
              <a:rPr lang="en-US" sz="4000" u="sng" dirty="0">
                <a:solidFill>
                  <a:srgbClr val="FFFF00"/>
                </a:solidFill>
              </a:rPr>
              <a:t>  I</a:t>
            </a:r>
            <a:r>
              <a:rPr lang="en-US" sz="4000" baseline="-25000" dirty="0">
                <a:solidFill>
                  <a:srgbClr val="FFFF00"/>
                </a:solidFill>
              </a:rPr>
              <a:t>S</a:t>
            </a:r>
            <a:r>
              <a:rPr lang="en-US" sz="4000" u="sng" dirty="0">
                <a:solidFill>
                  <a:srgbClr val="FFFF00"/>
                </a:solidFill>
              </a:rPr>
              <a:t>  </a:t>
            </a:r>
            <a:r>
              <a:rPr lang="en-US" sz="4000" dirty="0">
                <a:solidFill>
                  <a:srgbClr val="272729"/>
                </a:solidFill>
              </a:rPr>
              <a:t>.</a:t>
            </a:r>
          </a:p>
          <a:p>
            <a:pPr algn="ctr"/>
            <a:r>
              <a:rPr lang="en-US" sz="4000" dirty="0">
                <a:solidFill>
                  <a:srgbClr val="FFFF00"/>
                </a:solidFill>
              </a:rPr>
              <a:t>        </a:t>
            </a:r>
            <a:r>
              <a:rPr lang="en-US" sz="4000" dirty="0" smtClean="0">
                <a:solidFill>
                  <a:srgbClr val="FFFF00"/>
                </a:solidFill>
              </a:rPr>
              <a:t>N</a:t>
            </a:r>
            <a:r>
              <a:rPr lang="en-US" sz="4000" baseline="-25000" dirty="0" smtClean="0">
                <a:solidFill>
                  <a:srgbClr val="FFFF00"/>
                </a:solidFill>
              </a:rPr>
              <a:t>S</a:t>
            </a:r>
            <a:r>
              <a:rPr lang="en-US" sz="4000" dirty="0" smtClean="0">
                <a:solidFill>
                  <a:srgbClr val="FFFF00"/>
                </a:solidFill>
              </a:rPr>
              <a:t>        </a:t>
            </a:r>
            <a:r>
              <a:rPr lang="en-US" sz="4000" dirty="0">
                <a:solidFill>
                  <a:srgbClr val="FFFF00"/>
                </a:solidFill>
              </a:rPr>
              <a:t>V</a:t>
            </a:r>
            <a:r>
              <a:rPr lang="en-US" sz="4000" baseline="-25000" dirty="0">
                <a:solidFill>
                  <a:srgbClr val="FFFF00"/>
                </a:solidFill>
              </a:rPr>
              <a:t>S</a:t>
            </a:r>
            <a:r>
              <a:rPr lang="en-US" sz="4000" dirty="0">
                <a:solidFill>
                  <a:srgbClr val="FFFF00"/>
                </a:solidFill>
              </a:rPr>
              <a:t>         I</a:t>
            </a:r>
            <a:r>
              <a:rPr lang="en-US" sz="4000" baseline="-25000" dirty="0">
                <a:solidFill>
                  <a:srgbClr val="FFFF00"/>
                </a:solidFill>
              </a:rPr>
              <a:t>P</a:t>
            </a:r>
          </a:p>
        </p:txBody>
      </p:sp>
      <p:pic>
        <p:nvPicPr>
          <p:cNvPr id="9" name="Picture 4"/>
          <p:cNvPicPr>
            <a:picLocks noChangeAspect="1" noChangeArrowheads="1"/>
          </p:cNvPicPr>
          <p:nvPr/>
        </p:nvPicPr>
        <p:blipFill>
          <a:blip r:embed="rId2"/>
          <a:srcRect/>
          <a:stretch>
            <a:fillRect/>
          </a:stretch>
        </p:blipFill>
        <p:spPr bwMode="auto">
          <a:xfrm>
            <a:off x="2973568" y="2423264"/>
            <a:ext cx="2468734" cy="1700026"/>
          </a:xfrm>
          <a:prstGeom prst="rect">
            <a:avLst/>
          </a:prstGeom>
          <a:noFill/>
          <a:ln w="9525">
            <a:noFill/>
            <a:miter lim="800000"/>
            <a:headEnd/>
            <a:tailEnd/>
          </a:ln>
        </p:spPr>
      </p:pic>
    </p:spTree>
    <p:extLst>
      <p:ext uri="{BB962C8B-B14F-4D97-AF65-F5344CB8AC3E}">
        <p14:creationId xmlns:p14="http://schemas.microsoft.com/office/powerpoint/2010/main" val="70770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35666" y="0"/>
            <a:ext cx="10103710" cy="1143000"/>
          </a:xfrm>
        </p:spPr>
        <p:txBody>
          <a:bodyPr/>
          <a:lstStyle/>
          <a:p>
            <a:pPr algn="l" eaLnBrk="1" hangingPunct="1"/>
            <a:r>
              <a:rPr lang="en-US" b="1" dirty="0" smtClean="0"/>
              <a:t>Transformers</a:t>
            </a:r>
          </a:p>
        </p:txBody>
      </p:sp>
      <p:sp>
        <p:nvSpPr>
          <p:cNvPr id="16387" name="Rectangle 3"/>
          <p:cNvSpPr>
            <a:spLocks noGrp="1" noChangeArrowheads="1"/>
          </p:cNvSpPr>
          <p:nvPr>
            <p:ph type="body" idx="1"/>
          </p:nvPr>
        </p:nvSpPr>
        <p:spPr>
          <a:xfrm>
            <a:off x="335665" y="990600"/>
            <a:ext cx="11505235" cy="2581276"/>
          </a:xfrm>
        </p:spPr>
        <p:txBody>
          <a:bodyPr>
            <a:normAutofit/>
          </a:bodyPr>
          <a:lstStyle/>
          <a:p>
            <a:pPr marL="0" indent="0">
              <a:lnSpc>
                <a:spcPct val="90000"/>
              </a:lnSpc>
              <a:buNone/>
            </a:pPr>
            <a:r>
              <a:rPr lang="en-US" sz="2800" dirty="0"/>
              <a:t>The alternating current in the primary coils creates a varying magnetic flux in the transformers core, thus creating a varying magnetic field through the secondary coil. The varying magnetic field induces a varying EMF, hence creating an AC current in the secondary coil</a:t>
            </a:r>
            <a:r>
              <a:rPr lang="en-US" sz="2800" dirty="0" smtClean="0"/>
              <a:t>.</a:t>
            </a:r>
            <a:endParaRPr lang="en-US" sz="2800" dirty="0"/>
          </a:p>
          <a:p>
            <a:pPr>
              <a:lnSpc>
                <a:spcPct val="90000"/>
              </a:lnSpc>
              <a:buNone/>
            </a:pPr>
            <a:r>
              <a:rPr lang="en-US" sz="2800" dirty="0"/>
              <a:t>	 	</a:t>
            </a:r>
            <a:r>
              <a:rPr lang="en-US" sz="2800" dirty="0">
                <a:solidFill>
                  <a:srgbClr val="FFFF00"/>
                </a:solidFill>
              </a:rPr>
              <a:t>   </a:t>
            </a:r>
            <a:r>
              <a:rPr lang="en-US" sz="2800" dirty="0" smtClean="0">
                <a:solidFill>
                  <a:srgbClr val="FFFF00"/>
                </a:solidFill>
              </a:rPr>
              <a:t>                            I</a:t>
            </a:r>
            <a:r>
              <a:rPr lang="en-US" sz="2800" baseline="-25000" dirty="0" smtClean="0">
                <a:solidFill>
                  <a:srgbClr val="FFFF00"/>
                </a:solidFill>
              </a:rPr>
              <a:t>P</a:t>
            </a:r>
            <a:r>
              <a:rPr lang="en-US" sz="2800" dirty="0" smtClean="0">
                <a:solidFill>
                  <a:srgbClr val="FFFF00"/>
                </a:solidFill>
              </a:rPr>
              <a:t> </a:t>
            </a:r>
            <a:r>
              <a:rPr lang="en-US" sz="2800" dirty="0" smtClean="0">
                <a:solidFill>
                  <a:srgbClr val="FFFF00"/>
                </a:solidFill>
                <a:sym typeface="Symbol"/>
              </a:rPr>
              <a:t> </a:t>
            </a:r>
            <a:r>
              <a:rPr lang="en-US" sz="2800" dirty="0" err="1" smtClean="0">
                <a:solidFill>
                  <a:srgbClr val="FFFF00"/>
                </a:solidFill>
                <a:latin typeface="Symbol" pitchFamily="18" charset="2"/>
                <a:sym typeface="Symbol"/>
              </a:rPr>
              <a:t>f</a:t>
            </a:r>
            <a:r>
              <a:rPr lang="en-US" sz="2800" baseline="-25000" dirty="0" err="1" smtClean="0">
                <a:solidFill>
                  <a:srgbClr val="FFFF00"/>
                </a:solidFill>
                <a:sym typeface="Symbol"/>
              </a:rPr>
              <a:t>P</a:t>
            </a:r>
            <a:r>
              <a:rPr lang="en-US" sz="2800" dirty="0" smtClean="0">
                <a:solidFill>
                  <a:srgbClr val="FFFF00"/>
                </a:solidFill>
              </a:rPr>
              <a:t> </a:t>
            </a:r>
            <a:r>
              <a:rPr lang="en-US" sz="2800" dirty="0" smtClean="0">
                <a:solidFill>
                  <a:srgbClr val="FFFF00"/>
                </a:solidFill>
                <a:sym typeface="Symbol"/>
              </a:rPr>
              <a:t> B</a:t>
            </a:r>
            <a:r>
              <a:rPr lang="en-US" sz="2800" baseline="-25000" dirty="0" smtClean="0">
                <a:solidFill>
                  <a:srgbClr val="FFFF00"/>
                </a:solidFill>
                <a:sym typeface="Symbol"/>
              </a:rPr>
              <a:t>S</a:t>
            </a:r>
            <a:r>
              <a:rPr lang="en-US" sz="2800" dirty="0" smtClean="0">
                <a:solidFill>
                  <a:srgbClr val="FFFF00"/>
                </a:solidFill>
              </a:rPr>
              <a:t> </a:t>
            </a:r>
            <a:r>
              <a:rPr lang="en-US" sz="2800" dirty="0" smtClean="0">
                <a:solidFill>
                  <a:srgbClr val="FFFF00"/>
                </a:solidFill>
                <a:sym typeface="Symbol"/>
              </a:rPr>
              <a:t> </a:t>
            </a:r>
            <a:r>
              <a:rPr lang="en-US" sz="2800" dirty="0" err="1" smtClean="0">
                <a:solidFill>
                  <a:srgbClr val="FFFF00"/>
                </a:solidFill>
                <a:latin typeface="Symbol" pitchFamily="18" charset="2"/>
                <a:sym typeface="Symbol"/>
              </a:rPr>
              <a:t>e</a:t>
            </a:r>
            <a:r>
              <a:rPr lang="en-US" sz="2800" baseline="-25000" dirty="0" err="1" smtClean="0">
                <a:solidFill>
                  <a:srgbClr val="FFFF00"/>
                </a:solidFill>
                <a:sym typeface="Symbol"/>
              </a:rPr>
              <a:t>S</a:t>
            </a:r>
            <a:r>
              <a:rPr lang="en-US" sz="2800" dirty="0" smtClean="0">
                <a:solidFill>
                  <a:srgbClr val="FFFF00"/>
                </a:solidFill>
              </a:rPr>
              <a:t> </a:t>
            </a:r>
            <a:r>
              <a:rPr lang="en-US" sz="2800" dirty="0" smtClean="0">
                <a:solidFill>
                  <a:srgbClr val="FFFF00"/>
                </a:solidFill>
                <a:sym typeface="Symbol"/>
              </a:rPr>
              <a:t> I</a:t>
            </a:r>
            <a:r>
              <a:rPr lang="en-US" sz="2800" baseline="-25000" dirty="0" smtClean="0">
                <a:solidFill>
                  <a:srgbClr val="FFFF00"/>
                </a:solidFill>
                <a:sym typeface="Symbol"/>
              </a:rPr>
              <a:t>S </a:t>
            </a:r>
            <a:endParaRPr lang="en-US" sz="2800" baseline="-25000" dirty="0">
              <a:solidFill>
                <a:srgbClr val="FFFF00"/>
              </a:solidFill>
            </a:endParaRPr>
          </a:p>
        </p:txBody>
      </p:sp>
      <p:pic>
        <p:nvPicPr>
          <p:cNvPr id="16388" name="Picture 5" descr="TRANS1"/>
          <p:cNvPicPr>
            <a:picLocks noChangeAspect="1" noChangeArrowheads="1"/>
          </p:cNvPicPr>
          <p:nvPr/>
        </p:nvPicPr>
        <p:blipFill>
          <a:blip r:embed="rId2"/>
          <a:srcRect/>
          <a:stretch>
            <a:fillRect/>
          </a:stretch>
        </p:blipFill>
        <p:spPr bwMode="auto">
          <a:xfrm>
            <a:off x="435979" y="3170534"/>
            <a:ext cx="4895520" cy="3687466"/>
          </a:xfrm>
          <a:prstGeom prst="rect">
            <a:avLst/>
          </a:prstGeom>
          <a:noFill/>
          <a:ln w="9525">
            <a:noFill/>
            <a:miter lim="800000"/>
            <a:headEnd/>
            <a:tailEnd/>
          </a:ln>
        </p:spPr>
      </p:pic>
      <p:sp>
        <p:nvSpPr>
          <p:cNvPr id="16389" name="Text Box 6"/>
          <p:cNvSpPr txBox="1">
            <a:spLocks noChangeArrowheads="1"/>
          </p:cNvSpPr>
          <p:nvPr/>
        </p:nvSpPr>
        <p:spPr bwMode="auto">
          <a:xfrm>
            <a:off x="5696492" y="3373482"/>
            <a:ext cx="6244722" cy="2123658"/>
          </a:xfrm>
          <a:prstGeom prst="rect">
            <a:avLst/>
          </a:prstGeom>
          <a:noFill/>
          <a:ln w="9525">
            <a:noFill/>
            <a:miter lim="800000"/>
            <a:headEnd/>
            <a:tailEnd/>
          </a:ln>
        </p:spPr>
        <p:txBody>
          <a:bodyPr wrap="square">
            <a:spAutoFit/>
          </a:bodyPr>
          <a:lstStyle/>
          <a:p>
            <a:r>
              <a:rPr lang="en-US" sz="2800" dirty="0">
                <a:solidFill>
                  <a:schemeClr val="tx2"/>
                </a:solidFill>
              </a:rPr>
              <a:t>N</a:t>
            </a:r>
            <a:r>
              <a:rPr lang="en-US" sz="2800" baseline="-25000" dirty="0">
                <a:solidFill>
                  <a:schemeClr val="tx2"/>
                </a:solidFill>
              </a:rPr>
              <a:t>P</a:t>
            </a:r>
            <a:r>
              <a:rPr lang="en-US" sz="2800" dirty="0">
                <a:solidFill>
                  <a:schemeClr val="tx2"/>
                </a:solidFill>
              </a:rPr>
              <a:t> &gt; N</a:t>
            </a:r>
            <a:r>
              <a:rPr lang="en-US" sz="2800" baseline="-25000" dirty="0">
                <a:solidFill>
                  <a:schemeClr val="tx2"/>
                </a:solidFill>
              </a:rPr>
              <a:t>S</a:t>
            </a:r>
            <a:r>
              <a:rPr lang="en-US" sz="2800" dirty="0">
                <a:solidFill>
                  <a:schemeClr val="tx2"/>
                </a:solidFill>
              </a:rPr>
              <a:t>  </a:t>
            </a:r>
            <a:r>
              <a:rPr lang="en-US" sz="2800" dirty="0">
                <a:solidFill>
                  <a:schemeClr val="tx2"/>
                </a:solidFill>
                <a:sym typeface="Symbol"/>
              </a:rPr>
              <a:t>  Step Down</a:t>
            </a:r>
          </a:p>
          <a:p>
            <a:r>
              <a:rPr lang="en-US" sz="2800" dirty="0">
                <a:solidFill>
                  <a:schemeClr val="tx2"/>
                </a:solidFill>
                <a:sym typeface="Symbol"/>
              </a:rPr>
              <a:t>N</a:t>
            </a:r>
            <a:r>
              <a:rPr lang="en-US" sz="2800" baseline="-25000" dirty="0">
                <a:solidFill>
                  <a:schemeClr val="tx2"/>
                </a:solidFill>
                <a:sym typeface="Symbol"/>
              </a:rPr>
              <a:t>S</a:t>
            </a:r>
            <a:r>
              <a:rPr lang="en-US" sz="2800" dirty="0">
                <a:solidFill>
                  <a:schemeClr val="tx2"/>
                </a:solidFill>
                <a:sym typeface="Symbol"/>
              </a:rPr>
              <a:t> &gt; N</a:t>
            </a:r>
            <a:r>
              <a:rPr lang="en-US" sz="2800" baseline="-25000" dirty="0">
                <a:solidFill>
                  <a:schemeClr val="tx2"/>
                </a:solidFill>
                <a:sym typeface="Symbol"/>
              </a:rPr>
              <a:t>P</a:t>
            </a:r>
            <a:r>
              <a:rPr lang="en-US" sz="2800" dirty="0">
                <a:solidFill>
                  <a:schemeClr val="tx2"/>
                </a:solidFill>
                <a:sym typeface="Symbol"/>
              </a:rPr>
              <a:t> </a:t>
            </a:r>
            <a:r>
              <a:rPr lang="en-US" sz="2800" dirty="0">
                <a:solidFill>
                  <a:schemeClr val="tx2"/>
                </a:solidFill>
              </a:rPr>
              <a:t> </a:t>
            </a:r>
            <a:r>
              <a:rPr lang="en-US" sz="2800" dirty="0">
                <a:solidFill>
                  <a:schemeClr val="tx2"/>
                </a:solidFill>
                <a:sym typeface="Symbol"/>
              </a:rPr>
              <a:t>  Step Up</a:t>
            </a:r>
            <a:r>
              <a:rPr lang="en-US" sz="2800" dirty="0">
                <a:solidFill>
                  <a:schemeClr val="tx2"/>
                </a:solidFill>
              </a:rPr>
              <a:t>  </a:t>
            </a:r>
            <a:endParaRPr lang="en-US" sz="2800" dirty="0" smtClean="0">
              <a:solidFill>
                <a:schemeClr val="tx2"/>
              </a:solidFill>
            </a:endParaRPr>
          </a:p>
          <a:p>
            <a:endParaRPr lang="en-US" sz="2800" dirty="0">
              <a:solidFill>
                <a:schemeClr val="tx2"/>
              </a:solidFill>
            </a:endParaRPr>
          </a:p>
          <a:p>
            <a:r>
              <a:rPr lang="en-US" sz="2400" dirty="0">
                <a:solidFill>
                  <a:schemeClr val="tx2"/>
                </a:solidFill>
              </a:rPr>
              <a:t>A soft iron core is used to increase the flux. An increase in flux is an increase in the EMF.</a:t>
            </a:r>
          </a:p>
        </p:txBody>
      </p:sp>
    </p:spTree>
    <p:extLst>
      <p:ext uri="{BB962C8B-B14F-4D97-AF65-F5344CB8AC3E}">
        <p14:creationId xmlns:p14="http://schemas.microsoft.com/office/powerpoint/2010/main" val="3276087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Transformers</a:t>
            </a:r>
            <a:endParaRPr lang="en-AU" b="1" dirty="0"/>
          </a:p>
        </p:txBody>
      </p:sp>
      <p:sp>
        <p:nvSpPr>
          <p:cNvPr id="3" name="Content Placeholder 2"/>
          <p:cNvSpPr>
            <a:spLocks noGrp="1"/>
          </p:cNvSpPr>
          <p:nvPr>
            <p:ph idx="1"/>
          </p:nvPr>
        </p:nvSpPr>
        <p:spPr>
          <a:xfrm>
            <a:off x="659757" y="1214422"/>
            <a:ext cx="10764456" cy="4881578"/>
          </a:xfrm>
        </p:spPr>
        <p:txBody>
          <a:bodyPr>
            <a:normAutofit/>
          </a:bodyPr>
          <a:lstStyle/>
          <a:p>
            <a:pPr marL="36900" indent="0">
              <a:buNone/>
            </a:pPr>
            <a:r>
              <a:rPr lang="en-AU" sz="2800" b="1" u="sng" dirty="0">
                <a:solidFill>
                  <a:srgbClr val="FFFF00"/>
                </a:solidFill>
              </a:rPr>
              <a:t>Example </a:t>
            </a:r>
            <a:r>
              <a:rPr lang="en-AU" sz="2800" b="1" u="sng" dirty="0" smtClean="0">
                <a:solidFill>
                  <a:srgbClr val="FFFF00"/>
                </a:solidFill>
              </a:rPr>
              <a:t>5.3a:</a:t>
            </a:r>
            <a:r>
              <a:rPr lang="en-AU" sz="2800" dirty="0" smtClean="0"/>
              <a:t> If a primary coil had 500 turns and a voltage of 240 V. What is the voltage in the secondary coil if it had 50 turns? Is the set up a step-up or step-down transformer? </a:t>
            </a:r>
            <a:endParaRPr lang="en-AU" sz="2800" dirty="0"/>
          </a:p>
        </p:txBody>
      </p:sp>
    </p:spTree>
    <p:extLst>
      <p:ext uri="{BB962C8B-B14F-4D97-AF65-F5344CB8AC3E}">
        <p14:creationId xmlns:p14="http://schemas.microsoft.com/office/powerpoint/2010/main" val="141989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Relative Motion of Current</a:t>
            </a:r>
            <a:endParaRPr lang="en-AU" b="1" dirty="0"/>
          </a:p>
        </p:txBody>
      </p:sp>
      <p:sp>
        <p:nvSpPr>
          <p:cNvPr id="3" name="Content Placeholder 2"/>
          <p:cNvSpPr>
            <a:spLocks noGrp="1"/>
          </p:cNvSpPr>
          <p:nvPr>
            <p:ph idx="1"/>
          </p:nvPr>
        </p:nvSpPr>
        <p:spPr>
          <a:xfrm>
            <a:off x="335666" y="1142984"/>
            <a:ext cx="11725154" cy="4114800"/>
          </a:xfrm>
        </p:spPr>
        <p:txBody>
          <a:bodyPr>
            <a:normAutofit/>
          </a:bodyPr>
          <a:lstStyle/>
          <a:p>
            <a:pPr marL="36900" indent="0">
              <a:buNone/>
            </a:pPr>
            <a:r>
              <a:rPr lang="en-AU" sz="2800" dirty="0" smtClean="0"/>
              <a:t>The AC current in the secondary coil is 180</a:t>
            </a:r>
            <a:r>
              <a:rPr lang="en-AU" sz="2800" baseline="30000" dirty="0" smtClean="0"/>
              <a:t>o</a:t>
            </a:r>
            <a:r>
              <a:rPr lang="en-AU" sz="2800" dirty="0" smtClean="0"/>
              <a:t> out of phase with the primary coil.</a:t>
            </a:r>
            <a:endParaRPr lang="en-AU" sz="2800" dirty="0"/>
          </a:p>
        </p:txBody>
      </p:sp>
      <p:pic>
        <p:nvPicPr>
          <p:cNvPr id="286722" name="Picture 2"/>
          <p:cNvPicPr>
            <a:picLocks noChangeAspect="1" noChangeArrowheads="1"/>
          </p:cNvPicPr>
          <p:nvPr/>
        </p:nvPicPr>
        <p:blipFill>
          <a:blip r:embed="rId2"/>
          <a:srcRect/>
          <a:stretch>
            <a:fillRect/>
          </a:stretch>
        </p:blipFill>
        <p:spPr bwMode="auto">
          <a:xfrm>
            <a:off x="1926555" y="1740356"/>
            <a:ext cx="9803946" cy="5117644"/>
          </a:xfrm>
          <a:prstGeom prst="rect">
            <a:avLst/>
          </a:prstGeom>
          <a:noFill/>
          <a:ln w="9525">
            <a:noFill/>
            <a:miter lim="800000"/>
            <a:headEnd/>
            <a:tailEnd/>
          </a:ln>
          <a:effectLst/>
        </p:spPr>
      </p:pic>
    </p:spTree>
    <p:extLst>
      <p:ext uri="{BB962C8B-B14F-4D97-AF65-F5344CB8AC3E}">
        <p14:creationId xmlns:p14="http://schemas.microsoft.com/office/powerpoint/2010/main" val="1876187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Australian Electricity</a:t>
            </a:r>
            <a:endParaRPr lang="en-AU" b="1" dirty="0"/>
          </a:p>
        </p:txBody>
      </p:sp>
      <p:sp>
        <p:nvSpPr>
          <p:cNvPr id="3" name="Content Placeholder 2"/>
          <p:cNvSpPr>
            <a:spLocks noGrp="1"/>
          </p:cNvSpPr>
          <p:nvPr>
            <p:ph idx="1"/>
          </p:nvPr>
        </p:nvSpPr>
        <p:spPr>
          <a:xfrm>
            <a:off x="335666" y="1071545"/>
            <a:ext cx="11377914" cy="5236657"/>
          </a:xfrm>
        </p:spPr>
        <p:txBody>
          <a:bodyPr>
            <a:noAutofit/>
          </a:bodyPr>
          <a:lstStyle/>
          <a:p>
            <a:pPr marL="36900" indent="0">
              <a:buNone/>
            </a:pPr>
            <a:r>
              <a:rPr lang="en-AU" sz="2800" dirty="0"/>
              <a:t>In Australia, electricity has to travel long distances between the power plant and the area of demand. According to synergy (2011), Perth has a peak usage during Summer of 3000 MW. At 240 V, standard appliances, then the current would be;</a:t>
            </a:r>
          </a:p>
          <a:p>
            <a:pPr>
              <a:buNone/>
            </a:pPr>
            <a:r>
              <a:rPr lang="en-AU" sz="2800" dirty="0"/>
              <a:t>			P = V I</a:t>
            </a:r>
          </a:p>
          <a:p>
            <a:pPr>
              <a:buNone/>
            </a:pPr>
            <a:r>
              <a:rPr lang="en-AU" sz="2800" dirty="0"/>
              <a:t>			3000 x 10</a:t>
            </a:r>
            <a:r>
              <a:rPr lang="en-AU" sz="2800" baseline="30000" dirty="0"/>
              <a:t>6</a:t>
            </a:r>
            <a:r>
              <a:rPr lang="en-AU" sz="2800" dirty="0"/>
              <a:t> = 240 x I</a:t>
            </a:r>
          </a:p>
          <a:p>
            <a:pPr>
              <a:buNone/>
            </a:pPr>
            <a:r>
              <a:rPr lang="en-AU" sz="2800" dirty="0"/>
              <a:t>			I = 1.25 x 10</a:t>
            </a:r>
            <a:r>
              <a:rPr lang="en-AU" sz="2800" baseline="30000" dirty="0"/>
              <a:t>7</a:t>
            </a:r>
            <a:r>
              <a:rPr lang="en-AU" sz="2800" dirty="0"/>
              <a:t> A</a:t>
            </a:r>
          </a:p>
          <a:p>
            <a:pPr marL="36900" indent="0">
              <a:buNone/>
            </a:pPr>
            <a:r>
              <a:rPr lang="en-AU" sz="2800" dirty="0"/>
              <a:t>No reasonable conductor of electricity could carry such a large amount of current over large distances (electrocution would occur every time someone walked under the power lines)</a:t>
            </a:r>
          </a:p>
          <a:p>
            <a:pPr>
              <a:buNone/>
            </a:pPr>
            <a:endParaRPr lang="en-AU" sz="2800" dirty="0"/>
          </a:p>
          <a:p>
            <a:endParaRPr lang="en-AU" sz="2800" dirty="0"/>
          </a:p>
        </p:txBody>
      </p:sp>
    </p:spTree>
    <p:extLst>
      <p:ext uri="{BB962C8B-B14F-4D97-AF65-F5344CB8AC3E}">
        <p14:creationId xmlns:p14="http://schemas.microsoft.com/office/powerpoint/2010/main" val="1276787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0201697" cy="1143000"/>
          </a:xfrm>
        </p:spPr>
        <p:txBody>
          <a:bodyPr/>
          <a:lstStyle/>
          <a:p>
            <a:pPr algn="l"/>
            <a:r>
              <a:rPr lang="en-AU" b="1" dirty="0" smtClean="0"/>
              <a:t>Australian Electricity</a:t>
            </a:r>
            <a:endParaRPr lang="en-AU" b="1" dirty="0"/>
          </a:p>
        </p:txBody>
      </p:sp>
      <p:sp>
        <p:nvSpPr>
          <p:cNvPr id="3" name="Content Placeholder 2"/>
          <p:cNvSpPr>
            <a:spLocks noGrp="1"/>
          </p:cNvSpPr>
          <p:nvPr>
            <p:ph idx="1"/>
          </p:nvPr>
        </p:nvSpPr>
        <p:spPr>
          <a:xfrm>
            <a:off x="347241" y="1071546"/>
            <a:ext cx="11563108" cy="2357454"/>
          </a:xfrm>
        </p:spPr>
        <p:txBody>
          <a:bodyPr>
            <a:normAutofit/>
          </a:bodyPr>
          <a:lstStyle/>
          <a:p>
            <a:pPr marL="36900" indent="0">
              <a:buNone/>
            </a:pPr>
            <a:r>
              <a:rPr lang="en-AU" sz="2800" dirty="0"/>
              <a:t>So voltage is increased, power is constant and hence the current decreases.</a:t>
            </a:r>
          </a:p>
          <a:p>
            <a:pPr marL="36900" indent="0">
              <a:buNone/>
            </a:pPr>
            <a:r>
              <a:rPr lang="en-AU" sz="2800" dirty="0"/>
              <a:t>Certain “mains” power lines in Perth carry about 330 kV to 500 kV with a current of 6000 A.</a:t>
            </a:r>
          </a:p>
          <a:p>
            <a:endParaRPr lang="en-AU" sz="2800" dirty="0"/>
          </a:p>
        </p:txBody>
      </p:sp>
      <p:pic>
        <p:nvPicPr>
          <p:cNvPr id="4" name="Picture 4" descr="21_25"/>
          <p:cNvPicPr>
            <a:picLocks noChangeAspect="1" noChangeArrowheads="1"/>
          </p:cNvPicPr>
          <p:nvPr/>
        </p:nvPicPr>
        <p:blipFill>
          <a:blip r:embed="rId2"/>
          <a:srcRect/>
          <a:stretch>
            <a:fillRect/>
          </a:stretch>
        </p:blipFill>
        <p:spPr bwMode="auto">
          <a:xfrm>
            <a:off x="347241" y="2592729"/>
            <a:ext cx="11192718" cy="3836667"/>
          </a:xfrm>
          <a:prstGeom prst="rect">
            <a:avLst/>
          </a:prstGeom>
          <a:noFill/>
          <a:ln w="9525">
            <a:noFill/>
            <a:miter lim="800000"/>
            <a:headEnd/>
            <a:tailEnd/>
          </a:ln>
        </p:spPr>
      </p:pic>
      <p:sp>
        <p:nvSpPr>
          <p:cNvPr id="9" name="Rectangle 8"/>
          <p:cNvSpPr/>
          <p:nvPr/>
        </p:nvSpPr>
        <p:spPr bwMode="auto">
          <a:xfrm>
            <a:off x="347241" y="6143644"/>
            <a:ext cx="11192718" cy="57150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AU">
              <a:latin typeface="Times New Roman" pitchFamily="18" charset="0"/>
            </a:endParaRPr>
          </a:p>
        </p:txBody>
      </p:sp>
      <p:sp>
        <p:nvSpPr>
          <p:cNvPr id="5" name="TextBox 4"/>
          <p:cNvSpPr txBox="1"/>
          <p:nvPr/>
        </p:nvSpPr>
        <p:spPr>
          <a:xfrm>
            <a:off x="2118166" y="5761041"/>
            <a:ext cx="1977569" cy="923330"/>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440 V – 20,000 V</a:t>
            </a:r>
          </a:p>
          <a:p>
            <a:r>
              <a:rPr lang="en-AU" dirty="0">
                <a:solidFill>
                  <a:schemeClr val="bg1"/>
                </a:solidFill>
                <a:latin typeface="Arial" pitchFamily="34" charset="0"/>
                <a:cs typeface="Arial" pitchFamily="34" charset="0"/>
              </a:rPr>
              <a:t>Converted at the Power Station</a:t>
            </a:r>
          </a:p>
        </p:txBody>
      </p:sp>
      <p:sp>
        <p:nvSpPr>
          <p:cNvPr id="6" name="TextBox 5"/>
          <p:cNvSpPr txBox="1"/>
          <p:nvPr/>
        </p:nvSpPr>
        <p:spPr>
          <a:xfrm>
            <a:off x="4247057" y="5761041"/>
            <a:ext cx="2373662" cy="646331"/>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220 kV – 500 kV Travel long distances</a:t>
            </a:r>
          </a:p>
        </p:txBody>
      </p:sp>
      <p:sp>
        <p:nvSpPr>
          <p:cNvPr id="7" name="TextBox 6"/>
          <p:cNvSpPr txBox="1"/>
          <p:nvPr/>
        </p:nvSpPr>
        <p:spPr>
          <a:xfrm>
            <a:off x="7106856" y="5774312"/>
            <a:ext cx="2060977" cy="923330"/>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2400 V – 330 kV Rural and Outer Suburbs</a:t>
            </a:r>
          </a:p>
        </p:txBody>
      </p:sp>
      <p:sp>
        <p:nvSpPr>
          <p:cNvPr id="8" name="TextBox 7"/>
          <p:cNvSpPr txBox="1"/>
          <p:nvPr/>
        </p:nvSpPr>
        <p:spPr>
          <a:xfrm>
            <a:off x="9295158" y="5761041"/>
            <a:ext cx="2048035" cy="646331"/>
          </a:xfrm>
          <a:prstGeom prst="rect">
            <a:avLst/>
          </a:prstGeom>
          <a:solidFill>
            <a:srgbClr val="FFFFFF"/>
          </a:solidFill>
        </p:spPr>
        <p:txBody>
          <a:bodyPr wrap="square" rtlCol="0">
            <a:spAutoFit/>
          </a:bodyPr>
          <a:lstStyle/>
          <a:p>
            <a:r>
              <a:rPr lang="en-AU" dirty="0">
                <a:solidFill>
                  <a:schemeClr val="bg1"/>
                </a:solidFill>
                <a:latin typeface="Arial" pitchFamily="34" charset="0"/>
                <a:cs typeface="Arial" pitchFamily="34" charset="0"/>
              </a:rPr>
              <a:t>240 V </a:t>
            </a:r>
          </a:p>
          <a:p>
            <a:r>
              <a:rPr lang="en-AU" dirty="0">
                <a:solidFill>
                  <a:schemeClr val="bg1"/>
                </a:solidFill>
                <a:latin typeface="Arial" pitchFamily="34" charset="0"/>
                <a:cs typeface="Arial" pitchFamily="34" charset="0"/>
              </a:rPr>
              <a:t>Household </a:t>
            </a:r>
            <a:r>
              <a:rPr lang="en-AU" dirty="0" smtClean="0">
                <a:solidFill>
                  <a:schemeClr val="bg1"/>
                </a:solidFill>
                <a:latin typeface="Arial" pitchFamily="34" charset="0"/>
                <a:cs typeface="Arial" pitchFamily="34" charset="0"/>
              </a:rPr>
              <a:t>Usage</a:t>
            </a:r>
            <a:endParaRPr lang="en-AU"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41282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24"/>
            <a:ext cx="11844759" cy="1143000"/>
          </a:xfrm>
        </p:spPr>
        <p:txBody>
          <a:bodyPr>
            <a:normAutofit/>
          </a:bodyPr>
          <a:lstStyle/>
          <a:p>
            <a:pPr algn="l"/>
            <a:r>
              <a:rPr lang="en-AU" b="1" dirty="0"/>
              <a:t>Power Lines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962" y="1142976"/>
            <a:ext cx="9444941" cy="5597985"/>
          </a:xfrm>
          <a:prstGeom prst="rect">
            <a:avLst/>
          </a:prstGeom>
        </p:spPr>
      </p:pic>
    </p:spTree>
    <p:extLst>
      <p:ext uri="{BB962C8B-B14F-4D97-AF65-F5344CB8AC3E}">
        <p14:creationId xmlns:p14="http://schemas.microsoft.com/office/powerpoint/2010/main" val="519465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0"/>
            <a:ext cx="10213272" cy="1143000"/>
          </a:xfrm>
        </p:spPr>
        <p:txBody>
          <a:bodyPr/>
          <a:lstStyle/>
          <a:p>
            <a:pPr algn="l"/>
            <a:r>
              <a:rPr lang="en-AU" b="1" dirty="0" smtClean="0"/>
              <a:t>Power Loss in Power Lines</a:t>
            </a:r>
            <a:endParaRPr lang="en-AU" b="1" dirty="0"/>
          </a:p>
        </p:txBody>
      </p:sp>
      <p:sp>
        <p:nvSpPr>
          <p:cNvPr id="3" name="Content Placeholder 2"/>
          <p:cNvSpPr>
            <a:spLocks noGrp="1"/>
          </p:cNvSpPr>
          <p:nvPr>
            <p:ph idx="1"/>
          </p:nvPr>
        </p:nvSpPr>
        <p:spPr>
          <a:xfrm>
            <a:off x="335665" y="1000108"/>
            <a:ext cx="11204293" cy="5504864"/>
          </a:xfrm>
        </p:spPr>
        <p:txBody>
          <a:bodyPr>
            <a:normAutofit lnSpcReduction="10000"/>
          </a:bodyPr>
          <a:lstStyle/>
          <a:p>
            <a:pPr marL="36900" indent="0">
              <a:buNone/>
            </a:pPr>
            <a:r>
              <a:rPr lang="en-AU" sz="2800" dirty="0"/>
              <a:t>Electricity can only travel in a wire for a certain distance before the resistance becomes too great and the current stops flowing. Electricity meeting resistance often converts to heat, light and/or sound, known as Power loss</a:t>
            </a:r>
            <a:r>
              <a:rPr lang="en-AU" sz="2800" dirty="0" smtClean="0"/>
              <a:t>.</a:t>
            </a:r>
          </a:p>
          <a:p>
            <a:pPr marL="36900" indent="0">
              <a:buNone/>
            </a:pPr>
            <a:endParaRPr lang="en-AU" sz="2800" dirty="0"/>
          </a:p>
          <a:p>
            <a:pPr marL="36900" indent="0">
              <a:buNone/>
            </a:pPr>
            <a:r>
              <a:rPr lang="en-AU" sz="2800" dirty="0"/>
              <a:t>Power loss </a:t>
            </a:r>
            <a:r>
              <a:rPr lang="en-AU" sz="2800" dirty="0" err="1"/>
              <a:t>P</a:t>
            </a:r>
            <a:r>
              <a:rPr lang="en-AU" sz="2800" baseline="-25000" dirty="0" err="1"/>
              <a:t>loss</a:t>
            </a:r>
            <a:r>
              <a:rPr lang="en-AU" sz="2800" dirty="0"/>
              <a:t> = I</a:t>
            </a:r>
            <a:r>
              <a:rPr lang="en-AU" sz="2800" baseline="30000" dirty="0"/>
              <a:t>2</a:t>
            </a:r>
            <a:r>
              <a:rPr lang="en-AU" sz="2800" dirty="0"/>
              <a:t> R, so the current has to decrease to decrease the power loss. If it gets too hot then the wire will break (e.g. Fuses</a:t>
            </a:r>
            <a:r>
              <a:rPr lang="en-AU" sz="2800" dirty="0" smtClean="0"/>
              <a:t>)</a:t>
            </a:r>
          </a:p>
          <a:p>
            <a:pPr marL="36900" indent="0">
              <a:buNone/>
            </a:pPr>
            <a:endParaRPr lang="en-AU" sz="2800" dirty="0"/>
          </a:p>
          <a:p>
            <a:pPr marL="36900" indent="0">
              <a:buNone/>
            </a:pPr>
            <a:r>
              <a:rPr lang="en-AU" sz="2800" dirty="0"/>
              <a:t>To decrease the resistance then the power lines will have to increase in thickness, adding to the weight and cost or use better conductors, but these are often “precious” metals and cost.</a:t>
            </a:r>
          </a:p>
          <a:p>
            <a:endParaRPr lang="en-AU" sz="2800" dirty="0"/>
          </a:p>
        </p:txBody>
      </p:sp>
    </p:spTree>
    <p:extLst>
      <p:ext uri="{BB962C8B-B14F-4D97-AF65-F5344CB8AC3E}">
        <p14:creationId xmlns:p14="http://schemas.microsoft.com/office/powerpoint/2010/main" val="507419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7886761" cy="1143000"/>
          </a:xfrm>
        </p:spPr>
        <p:txBody>
          <a:bodyPr/>
          <a:lstStyle/>
          <a:p>
            <a:pPr algn="l"/>
            <a:r>
              <a:rPr lang="en-AU" b="1" dirty="0" smtClean="0"/>
              <a:t>Faradays and Lenz’s Laws</a:t>
            </a:r>
            <a:endParaRPr lang="en-AU" b="1" dirty="0"/>
          </a:p>
        </p:txBody>
      </p:sp>
      <p:sp>
        <p:nvSpPr>
          <p:cNvPr id="3" name="Content Placeholder 2"/>
          <p:cNvSpPr>
            <a:spLocks noGrp="1"/>
          </p:cNvSpPr>
          <p:nvPr>
            <p:ph idx="1"/>
          </p:nvPr>
        </p:nvSpPr>
        <p:spPr>
          <a:xfrm>
            <a:off x="347241" y="1404942"/>
            <a:ext cx="11308465" cy="4953016"/>
          </a:xfrm>
        </p:spPr>
        <p:txBody>
          <a:bodyPr>
            <a:normAutofit/>
          </a:bodyPr>
          <a:lstStyle/>
          <a:p>
            <a:pPr marL="36900" indent="0">
              <a:buNone/>
            </a:pPr>
            <a:r>
              <a:rPr lang="en-AU" sz="2800" dirty="0" smtClean="0"/>
              <a:t>Faraday – induction of a field created by the flow of electrons in the primary coil and the iron core.</a:t>
            </a:r>
          </a:p>
          <a:p>
            <a:pPr marL="36900" indent="0">
              <a:buNone/>
            </a:pPr>
            <a:r>
              <a:rPr lang="en-AU" sz="2800" dirty="0" smtClean="0"/>
              <a:t>Lenz – opposing force results in a flow of electrons in the secondary coil.</a:t>
            </a:r>
            <a:endParaRPr lang="en-AU" sz="2800" dirty="0"/>
          </a:p>
        </p:txBody>
      </p:sp>
      <p:pic>
        <p:nvPicPr>
          <p:cNvPr id="324611" name="Picture 3"/>
          <p:cNvPicPr>
            <a:picLocks noChangeAspect="1" noChangeArrowheads="1"/>
          </p:cNvPicPr>
          <p:nvPr/>
        </p:nvPicPr>
        <p:blipFill>
          <a:blip r:embed="rId2"/>
          <a:srcRect/>
          <a:stretch>
            <a:fillRect/>
          </a:stretch>
        </p:blipFill>
        <p:spPr bwMode="auto">
          <a:xfrm>
            <a:off x="2358445" y="3023158"/>
            <a:ext cx="6773980" cy="3747498"/>
          </a:xfrm>
          <a:prstGeom prst="rect">
            <a:avLst/>
          </a:prstGeom>
          <a:noFill/>
          <a:ln w="9525">
            <a:noFill/>
            <a:miter lim="800000"/>
            <a:headEnd/>
            <a:tailEnd/>
          </a:ln>
          <a:effectLst/>
        </p:spPr>
      </p:pic>
    </p:spTree>
    <p:extLst>
      <p:ext uri="{BB962C8B-B14F-4D97-AF65-F5344CB8AC3E}">
        <p14:creationId xmlns:p14="http://schemas.microsoft.com/office/powerpoint/2010/main" val="1091005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42" y="-24"/>
            <a:ext cx="10247996" cy="1143000"/>
          </a:xfrm>
        </p:spPr>
        <p:txBody>
          <a:bodyPr/>
          <a:lstStyle/>
          <a:p>
            <a:pPr algn="l"/>
            <a:r>
              <a:rPr lang="en-AU" b="1" dirty="0" smtClean="0"/>
              <a:t>Transformer Summary</a:t>
            </a:r>
            <a:endParaRPr lang="en-AU" b="1" dirty="0"/>
          </a:p>
        </p:txBody>
      </p:sp>
      <p:grpSp>
        <p:nvGrpSpPr>
          <p:cNvPr id="4" name="Group 3"/>
          <p:cNvGrpSpPr/>
          <p:nvPr/>
        </p:nvGrpSpPr>
        <p:grpSpPr>
          <a:xfrm>
            <a:off x="2602477" y="115746"/>
            <a:ext cx="9456515" cy="6662864"/>
            <a:chOff x="5243332" y="162046"/>
            <a:chExt cx="9456515" cy="6662864"/>
          </a:xfrm>
        </p:grpSpPr>
        <p:sp>
          <p:nvSpPr>
            <p:cNvPr id="3" name="Rectangle 2"/>
            <p:cNvSpPr/>
            <p:nvPr/>
          </p:nvSpPr>
          <p:spPr>
            <a:xfrm>
              <a:off x="5243332" y="983848"/>
              <a:ext cx="9456515" cy="5841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8366567" y="162046"/>
              <a:ext cx="6333280" cy="5841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81602" name="Picture 2" descr="http://hyperphysics.phy-astr.gsu.edu/hbase/magnetic/imgmag/transf.gif"/>
          <p:cNvPicPr>
            <a:picLocks noChangeAspect="1" noChangeArrowheads="1"/>
          </p:cNvPicPr>
          <p:nvPr/>
        </p:nvPicPr>
        <p:blipFill>
          <a:blip r:embed="rId2"/>
          <a:srcRect/>
          <a:stretch>
            <a:fillRect/>
          </a:stretch>
        </p:blipFill>
        <p:spPr bwMode="auto">
          <a:xfrm>
            <a:off x="2792398" y="162046"/>
            <a:ext cx="9197144" cy="6500794"/>
          </a:xfrm>
          <a:prstGeom prst="rect">
            <a:avLst/>
          </a:prstGeom>
          <a:noFill/>
        </p:spPr>
      </p:pic>
    </p:spTree>
    <p:extLst>
      <p:ext uri="{BB962C8B-B14F-4D97-AF65-F5344CB8AC3E}">
        <p14:creationId xmlns:p14="http://schemas.microsoft.com/office/powerpoint/2010/main" val="650610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5233" y="-24"/>
            <a:ext cx="10237019"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defTabSz="914400" fontAlgn="base">
              <a:spcBef>
                <a:spcPct val="0"/>
              </a:spcBef>
              <a:spcAft>
                <a:spcPct val="0"/>
              </a:spcAft>
              <a:defRPr/>
            </a:pPr>
            <a:r>
              <a:rPr lang="en-AU" sz="4000" b="1" kern="0" dirty="0">
                <a:solidFill>
                  <a:schemeClr val="tx2"/>
                </a:solidFill>
                <a:latin typeface="+mj-lt"/>
                <a:ea typeface="+mj-ea"/>
                <a:cs typeface="+mj-cs"/>
              </a:rPr>
              <a:t>Magnetic Field Strength (Flux Density)</a:t>
            </a:r>
          </a:p>
        </p:txBody>
      </p:sp>
      <p:sp>
        <p:nvSpPr>
          <p:cNvPr id="3" name="Content Placeholder 2"/>
          <p:cNvSpPr>
            <a:spLocks noGrp="1"/>
          </p:cNvSpPr>
          <p:nvPr>
            <p:ph idx="1"/>
          </p:nvPr>
        </p:nvSpPr>
        <p:spPr>
          <a:xfrm>
            <a:off x="345233" y="1000108"/>
            <a:ext cx="11495314" cy="5643602"/>
          </a:xfrm>
        </p:spPr>
        <p:txBody>
          <a:bodyPr>
            <a:normAutofit/>
          </a:bodyPr>
          <a:lstStyle/>
          <a:p>
            <a:pPr marL="0" indent="0">
              <a:buNone/>
            </a:pPr>
            <a:r>
              <a:rPr lang="en-AU" sz="2800" b="1" u="sng" dirty="0">
                <a:solidFill>
                  <a:srgbClr val="FFFF00"/>
                </a:solidFill>
              </a:rPr>
              <a:t>Example </a:t>
            </a:r>
            <a:r>
              <a:rPr lang="en-AU" sz="2800" b="1" u="sng" dirty="0" smtClean="0">
                <a:solidFill>
                  <a:srgbClr val="FFFF00"/>
                </a:solidFill>
              </a:rPr>
              <a:t>5.1b</a:t>
            </a:r>
            <a:r>
              <a:rPr lang="en-AU" sz="2800" b="1" u="sng" dirty="0">
                <a:solidFill>
                  <a:srgbClr val="FFFF00"/>
                </a:solidFill>
              </a:rPr>
              <a:t>:</a:t>
            </a:r>
            <a:r>
              <a:rPr lang="en-AU" sz="2800" b="1" dirty="0"/>
              <a:t> </a:t>
            </a:r>
            <a:r>
              <a:rPr lang="en-AU" sz="2800" dirty="0"/>
              <a:t>The magnetic field shown has a magnitude of 4.2 × 10</a:t>
            </a:r>
            <a:r>
              <a:rPr lang="en-AU" sz="2800" baseline="30000" dirty="0"/>
              <a:t>-4</a:t>
            </a:r>
            <a:r>
              <a:rPr lang="en-AU" sz="2800" dirty="0"/>
              <a:t> T and its direction is horizontal and to the East. The coil is 30 cm wide and 45 cm high. Calculate the total flux passing through the coil if:</a:t>
            </a:r>
          </a:p>
          <a:p>
            <a:pPr marL="514350" indent="-514350">
              <a:buSzPct val="100000"/>
              <a:buAutoNum type="alphaLcParenR"/>
            </a:pPr>
            <a:r>
              <a:rPr lang="en-AU" sz="2800" dirty="0"/>
              <a:t>The plane of the coil is at right angles to the field (fig b).</a:t>
            </a:r>
          </a:p>
          <a:p>
            <a:pPr marL="514350" indent="-514350">
              <a:buSzPct val="100000"/>
              <a:buAutoNum type="alphaLcParenR"/>
            </a:pPr>
            <a:r>
              <a:rPr lang="en-AU" sz="2800" dirty="0"/>
              <a:t>The plane of the coil is parallel to the field (fig a).</a:t>
            </a:r>
          </a:p>
          <a:p>
            <a:pPr marL="514350" indent="-514350">
              <a:buSzPct val="100000"/>
              <a:buAutoNum type="alphaLcParenR"/>
            </a:pPr>
            <a:r>
              <a:rPr lang="en-AU" sz="2800" dirty="0"/>
              <a:t>The plane of the coil is 45</a:t>
            </a:r>
            <a:r>
              <a:rPr lang="en-AU" sz="2800" baseline="30000" dirty="0"/>
              <a:t>o</a:t>
            </a:r>
            <a:r>
              <a:rPr lang="en-AU" sz="2800" dirty="0"/>
              <a:t> to the field. </a:t>
            </a:r>
          </a:p>
        </p:txBody>
      </p:sp>
      <p:pic>
        <p:nvPicPr>
          <p:cNvPr id="77826" name="Picture 2" descr="http://cnx.org/content/m42380/latest/Figure_23_08_03a.jpg"/>
          <p:cNvPicPr>
            <a:picLocks noChangeAspect="1" noChangeArrowheads="1"/>
          </p:cNvPicPr>
          <p:nvPr/>
        </p:nvPicPr>
        <p:blipFill>
          <a:blip r:embed="rId2"/>
          <a:srcRect/>
          <a:stretch>
            <a:fillRect/>
          </a:stretch>
        </p:blipFill>
        <p:spPr bwMode="auto">
          <a:xfrm>
            <a:off x="6848266" y="3565173"/>
            <a:ext cx="5277469" cy="3292827"/>
          </a:xfrm>
          <a:prstGeom prst="rect">
            <a:avLst/>
          </a:prstGeom>
          <a:noFill/>
        </p:spPr>
      </p:pic>
    </p:spTree>
    <p:extLst>
      <p:ext uri="{BB962C8B-B14F-4D97-AF65-F5344CB8AC3E}">
        <p14:creationId xmlns:p14="http://schemas.microsoft.com/office/powerpoint/2010/main" val="59721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91" y="-24"/>
            <a:ext cx="10224847" cy="1143000"/>
          </a:xfrm>
        </p:spPr>
        <p:txBody>
          <a:bodyPr/>
          <a:lstStyle/>
          <a:p>
            <a:pPr algn="l"/>
            <a:r>
              <a:rPr lang="en-AU" b="1" dirty="0" smtClean="0"/>
              <a:t>Eddy Currents</a:t>
            </a:r>
            <a:endParaRPr lang="en-AU" b="1" dirty="0"/>
          </a:p>
        </p:txBody>
      </p:sp>
      <p:sp>
        <p:nvSpPr>
          <p:cNvPr id="3" name="Content Placeholder 2"/>
          <p:cNvSpPr>
            <a:spLocks noGrp="1"/>
          </p:cNvSpPr>
          <p:nvPr>
            <p:ph idx="1"/>
          </p:nvPr>
        </p:nvSpPr>
        <p:spPr>
          <a:xfrm>
            <a:off x="324092" y="1142975"/>
            <a:ext cx="7106856" cy="5605065"/>
          </a:xfrm>
        </p:spPr>
        <p:txBody>
          <a:bodyPr>
            <a:normAutofit lnSpcReduction="10000"/>
          </a:bodyPr>
          <a:lstStyle/>
          <a:p>
            <a:pPr marL="36900" indent="0">
              <a:buNone/>
            </a:pPr>
            <a:r>
              <a:rPr lang="en-AU" sz="2800" dirty="0"/>
              <a:t>The changing magnetic flux in the iron core of a transformer above will induce an EMF, not only in the primary and secondary windings, but also in the iron core. </a:t>
            </a:r>
            <a:endParaRPr lang="en-AU" sz="2800" dirty="0" smtClean="0"/>
          </a:p>
          <a:p>
            <a:pPr marL="36900" indent="0">
              <a:buNone/>
            </a:pPr>
            <a:endParaRPr lang="en-AU" sz="2800" dirty="0"/>
          </a:p>
          <a:p>
            <a:pPr marL="36900" indent="0">
              <a:buNone/>
            </a:pPr>
            <a:r>
              <a:rPr lang="en-AU" sz="2800" dirty="0" smtClean="0"/>
              <a:t>The </a:t>
            </a:r>
            <a:r>
              <a:rPr lang="en-AU" sz="2800" dirty="0"/>
              <a:t>iron core is a good conductor, so the currents induced in a solid iron core will be large. </a:t>
            </a:r>
            <a:endParaRPr lang="en-AU" sz="2800" dirty="0" smtClean="0"/>
          </a:p>
          <a:p>
            <a:pPr marL="36900" indent="0">
              <a:buNone/>
            </a:pPr>
            <a:endParaRPr lang="en-AU" sz="2800" dirty="0"/>
          </a:p>
          <a:p>
            <a:pPr marL="36900" indent="0">
              <a:buNone/>
            </a:pPr>
            <a:r>
              <a:rPr lang="en-AU" sz="2800" dirty="0" smtClean="0"/>
              <a:t>Furthermore</a:t>
            </a:r>
            <a:r>
              <a:rPr lang="en-AU" sz="2800" dirty="0"/>
              <a:t>, the eddy currents flow in a direction which, by Lenz's law, acts to weaken the flux created by the primary coil. </a:t>
            </a:r>
          </a:p>
        </p:txBody>
      </p:sp>
      <p:pic>
        <p:nvPicPr>
          <p:cNvPr id="280578" name="Picture 2" descr="http://i.stack.imgur.com/Ryp4i.jpg"/>
          <p:cNvPicPr>
            <a:picLocks noChangeAspect="1" noChangeArrowheads="1"/>
          </p:cNvPicPr>
          <p:nvPr/>
        </p:nvPicPr>
        <p:blipFill>
          <a:blip r:embed="rId2"/>
          <a:srcRect/>
          <a:stretch>
            <a:fillRect/>
          </a:stretch>
        </p:blipFill>
        <p:spPr bwMode="auto">
          <a:xfrm>
            <a:off x="7558269" y="302337"/>
            <a:ext cx="4278654" cy="6295233"/>
          </a:xfrm>
          <a:prstGeom prst="rect">
            <a:avLst/>
          </a:prstGeom>
          <a:noFill/>
        </p:spPr>
      </p:pic>
    </p:spTree>
    <p:extLst>
      <p:ext uri="{BB962C8B-B14F-4D97-AF65-F5344CB8AC3E}">
        <p14:creationId xmlns:p14="http://schemas.microsoft.com/office/powerpoint/2010/main" val="3916260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Eddy Currents</a:t>
            </a:r>
            <a:endParaRPr lang="en-AU" b="1" dirty="0"/>
          </a:p>
        </p:txBody>
      </p:sp>
      <p:sp>
        <p:nvSpPr>
          <p:cNvPr id="3" name="Content Placeholder 2"/>
          <p:cNvSpPr>
            <a:spLocks noGrp="1"/>
          </p:cNvSpPr>
          <p:nvPr>
            <p:ph idx="1"/>
          </p:nvPr>
        </p:nvSpPr>
        <p:spPr>
          <a:xfrm>
            <a:off x="335666" y="1071546"/>
            <a:ext cx="11377914" cy="5024454"/>
          </a:xfrm>
        </p:spPr>
        <p:txBody>
          <a:bodyPr/>
          <a:lstStyle/>
          <a:p>
            <a:pPr marL="36900" indent="0">
              <a:buNone/>
            </a:pPr>
            <a:r>
              <a:rPr lang="en-AU" sz="2800" dirty="0"/>
              <a:t>Losses due to Eddy currents can not be eliminated completely, but they can be greatly reduced. Instead of having a solid iron core as the magnetic core material of the transformer or coil, the magnetic path is "laminated".</a:t>
            </a:r>
          </a:p>
          <a:p>
            <a:endParaRPr lang="en-AU" sz="2800" dirty="0"/>
          </a:p>
        </p:txBody>
      </p:sp>
      <p:pic>
        <p:nvPicPr>
          <p:cNvPr id="309250" name="Picture 2" descr="http://4.bp.blogspot.com/-L18NAyGuxuM/UbMTNVxlRNI/AAAAAAAAFqk/DMgHH2CHgBE/s1600/Eddy%2BCurrents%2Bin%2Ba%2BTransformer%2BDiagram.png"/>
          <p:cNvPicPr>
            <a:picLocks noChangeAspect="1" noChangeArrowheads="1"/>
          </p:cNvPicPr>
          <p:nvPr/>
        </p:nvPicPr>
        <p:blipFill>
          <a:blip r:embed="rId2"/>
          <a:srcRect/>
          <a:stretch>
            <a:fillRect/>
          </a:stretch>
        </p:blipFill>
        <p:spPr bwMode="auto">
          <a:xfrm>
            <a:off x="2091690" y="2535582"/>
            <a:ext cx="7538446" cy="4322418"/>
          </a:xfrm>
          <a:prstGeom prst="rect">
            <a:avLst/>
          </a:prstGeom>
          <a:noFill/>
        </p:spPr>
      </p:pic>
    </p:spTree>
    <p:extLst>
      <p:ext uri="{BB962C8B-B14F-4D97-AF65-F5344CB8AC3E}">
        <p14:creationId xmlns:p14="http://schemas.microsoft.com/office/powerpoint/2010/main" val="865062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24"/>
            <a:ext cx="10213272" cy="1143000"/>
          </a:xfrm>
        </p:spPr>
        <p:txBody>
          <a:bodyPr/>
          <a:lstStyle/>
          <a:p>
            <a:pPr algn="l"/>
            <a:r>
              <a:rPr lang="en-AU" b="1" dirty="0" smtClean="0"/>
              <a:t>Eddy Currents</a:t>
            </a:r>
            <a:endParaRPr lang="en-AU" b="1" dirty="0"/>
          </a:p>
        </p:txBody>
      </p:sp>
      <p:sp>
        <p:nvSpPr>
          <p:cNvPr id="3" name="Content Placeholder 2"/>
          <p:cNvSpPr>
            <a:spLocks noGrp="1"/>
          </p:cNvSpPr>
          <p:nvPr>
            <p:ph idx="1"/>
          </p:nvPr>
        </p:nvSpPr>
        <p:spPr>
          <a:xfrm>
            <a:off x="335666" y="1071546"/>
            <a:ext cx="11424212" cy="5024454"/>
          </a:xfrm>
        </p:spPr>
        <p:txBody>
          <a:bodyPr/>
          <a:lstStyle/>
          <a:p>
            <a:pPr marL="36900" indent="0">
              <a:buNone/>
            </a:pPr>
            <a:r>
              <a:rPr lang="en-AU" sz="2800" dirty="0"/>
              <a:t>These laminations are very thin strips of insulated (usually with varnish) metal joined together to produce a solid core. The laminations increase the resistance of the iron-core thereby increasing the overall resistance to the flow of the eddy currents, so the induced eddy current power-loss in the core is reduced, and it is for this reason why the magnetic iron circuit of transformers and electrical machines are all laminated.</a:t>
            </a:r>
          </a:p>
          <a:p>
            <a:endParaRPr lang="en-AU" sz="2800" dirty="0"/>
          </a:p>
        </p:txBody>
      </p:sp>
      <p:pic>
        <p:nvPicPr>
          <p:cNvPr id="308226" name="Picture 2" descr="Laminating the Core"/>
          <p:cNvPicPr>
            <a:picLocks noChangeAspect="1" noChangeArrowheads="1"/>
          </p:cNvPicPr>
          <p:nvPr/>
        </p:nvPicPr>
        <p:blipFill>
          <a:blip r:embed="rId2"/>
          <a:srcRect/>
          <a:stretch>
            <a:fillRect/>
          </a:stretch>
        </p:blipFill>
        <p:spPr bwMode="auto">
          <a:xfrm>
            <a:off x="3414531" y="3789140"/>
            <a:ext cx="5306883" cy="2981160"/>
          </a:xfrm>
          <a:prstGeom prst="rect">
            <a:avLst/>
          </a:prstGeom>
          <a:solidFill>
            <a:srgbClr val="FFFFFF"/>
          </a:solidFill>
        </p:spPr>
      </p:pic>
    </p:spTree>
    <p:extLst>
      <p:ext uri="{BB962C8B-B14F-4D97-AF65-F5344CB8AC3E}">
        <p14:creationId xmlns:p14="http://schemas.microsoft.com/office/powerpoint/2010/main" val="396546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35666" y="983848"/>
            <a:ext cx="11447362" cy="5532699"/>
          </a:xfrm>
        </p:spPr>
        <p:txBody>
          <a:bodyPr>
            <a:normAutofit/>
          </a:bodyPr>
          <a:lstStyle/>
          <a:p>
            <a:pPr>
              <a:buNone/>
            </a:pPr>
            <a:r>
              <a:rPr lang="en-US" sz="2800" b="1" u="sng" dirty="0">
                <a:solidFill>
                  <a:srgbClr val="FFFF00"/>
                </a:solidFill>
              </a:rPr>
              <a:t>Example </a:t>
            </a:r>
            <a:r>
              <a:rPr lang="en-US" sz="2800" b="1" u="sng" dirty="0" smtClean="0">
                <a:solidFill>
                  <a:srgbClr val="FFFF00"/>
                </a:solidFill>
              </a:rPr>
              <a:t>5.3b:</a:t>
            </a:r>
            <a:r>
              <a:rPr lang="en-US" sz="2800" b="1" dirty="0" smtClean="0">
                <a:solidFill>
                  <a:srgbClr val="FFFF00"/>
                </a:solidFill>
              </a:rPr>
              <a:t> </a:t>
            </a:r>
            <a:r>
              <a:rPr lang="en-US" sz="2800" dirty="0">
                <a:solidFill>
                  <a:schemeClr val="tx1"/>
                </a:solidFill>
              </a:rPr>
              <a:t>The diagram below shows a basic structure of a transformer</a:t>
            </a:r>
            <a:r>
              <a:rPr lang="en-US" sz="2800" dirty="0" smtClean="0">
                <a:solidFill>
                  <a:schemeClr val="tx1"/>
                </a:solidFill>
              </a:rPr>
              <a:t>.</a:t>
            </a:r>
            <a:endParaRPr lang="en-US" sz="2800" dirty="0"/>
          </a:p>
          <a:p>
            <a:pPr marL="514350" indent="-514350">
              <a:buSzPct val="100000"/>
              <a:buAutoNum type="alphaLcParenR"/>
            </a:pPr>
            <a:r>
              <a:rPr lang="en-US" sz="2800" dirty="0"/>
              <a:t>Suggest a suitable material for the transformer core. Explain why this material is suitable.</a:t>
            </a:r>
          </a:p>
          <a:p>
            <a:pPr marL="514350" indent="-514350">
              <a:buSzPct val="100000"/>
              <a:buAutoNum type="alphaLcParenR"/>
            </a:pPr>
            <a:r>
              <a:rPr lang="en-US" sz="2800" dirty="0"/>
              <a:t>Explain the other essential features of </a:t>
            </a:r>
            <a:endParaRPr lang="en-US" sz="2800" dirty="0" smtClean="0"/>
          </a:p>
          <a:p>
            <a:pPr marL="0" indent="0">
              <a:buSzPct val="100000"/>
              <a:buNone/>
              <a:tabLst>
                <a:tab pos="531813" algn="l"/>
              </a:tabLst>
            </a:pPr>
            <a:r>
              <a:rPr lang="en-US" sz="2800" dirty="0" smtClean="0"/>
              <a:t>	the </a:t>
            </a:r>
            <a:r>
              <a:rPr lang="en-US" sz="2800" dirty="0"/>
              <a:t>core.</a:t>
            </a:r>
          </a:p>
          <a:p>
            <a:pPr marL="514350" indent="-514350">
              <a:buSzPct val="100000"/>
              <a:buFont typeface="+mj-lt"/>
              <a:buAutoNum type="alphaLcParenR" startAt="3"/>
            </a:pPr>
            <a:r>
              <a:rPr lang="en-US" sz="2800" dirty="0"/>
              <a:t>Explain the purpose of the core.</a:t>
            </a:r>
          </a:p>
          <a:p>
            <a:pPr marL="514350" indent="-514350">
              <a:buSzPct val="100000"/>
              <a:buAutoNum type="alphaLcParenR" startAt="3"/>
            </a:pPr>
            <a:r>
              <a:rPr lang="en-US" sz="2800" dirty="0"/>
              <a:t>Why is it necessary that the primary </a:t>
            </a:r>
            <a:endParaRPr lang="en-US" sz="2800" dirty="0" smtClean="0"/>
          </a:p>
          <a:p>
            <a:pPr marL="0" indent="0">
              <a:buSzPct val="100000"/>
              <a:buNone/>
              <a:tabLst>
                <a:tab pos="531813" algn="l"/>
              </a:tabLst>
            </a:pPr>
            <a:r>
              <a:rPr lang="en-US" sz="2800" dirty="0"/>
              <a:t>	</a:t>
            </a:r>
            <a:r>
              <a:rPr lang="en-US" sz="2800" dirty="0" smtClean="0"/>
              <a:t>input </a:t>
            </a:r>
            <a:r>
              <a:rPr lang="en-US" sz="2800" dirty="0"/>
              <a:t>be AC?</a:t>
            </a:r>
            <a:endParaRPr lang="en-AU" sz="2800" dirty="0"/>
          </a:p>
        </p:txBody>
      </p:sp>
      <p:pic>
        <p:nvPicPr>
          <p:cNvPr id="121858" name="Picture 2" descr="http://upload.wikimedia.org/wikipedia/commons/thumb/6/64/Transformer3d_col3.svg/400px-Transformer3d_col3.svg.png"/>
          <p:cNvPicPr>
            <a:picLocks noChangeAspect="1" noChangeArrowheads="1"/>
          </p:cNvPicPr>
          <p:nvPr/>
        </p:nvPicPr>
        <p:blipFill>
          <a:blip r:embed="rId2"/>
          <a:srcRect/>
          <a:stretch>
            <a:fillRect/>
          </a:stretch>
        </p:blipFill>
        <p:spPr bwMode="auto">
          <a:xfrm>
            <a:off x="6771190" y="2792143"/>
            <a:ext cx="5420810" cy="4065608"/>
          </a:xfrm>
          <a:prstGeom prst="rect">
            <a:avLst/>
          </a:prstGeom>
          <a:noFill/>
        </p:spPr>
      </p:pic>
      <p:sp>
        <p:nvSpPr>
          <p:cNvPr id="5" name="Title 1"/>
          <p:cNvSpPr>
            <a:spLocks noGrp="1"/>
          </p:cNvSpPr>
          <p:nvPr>
            <p:ph type="title"/>
          </p:nvPr>
        </p:nvSpPr>
        <p:spPr>
          <a:xfrm>
            <a:off x="335666" y="0"/>
            <a:ext cx="10213272" cy="1143000"/>
          </a:xfrm>
        </p:spPr>
        <p:txBody>
          <a:bodyPr/>
          <a:lstStyle/>
          <a:p>
            <a:pPr algn="l"/>
            <a:r>
              <a:rPr lang="en-AU" b="1" dirty="0" smtClean="0"/>
              <a:t>Transformers</a:t>
            </a:r>
            <a:endParaRPr lang="en-AU" b="1" dirty="0"/>
          </a:p>
        </p:txBody>
      </p:sp>
    </p:spTree>
    <p:extLst>
      <p:ext uri="{BB962C8B-B14F-4D97-AF65-F5344CB8AC3E}">
        <p14:creationId xmlns:p14="http://schemas.microsoft.com/office/powerpoint/2010/main" val="110615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091" y="0"/>
            <a:ext cx="10224847" cy="1143000"/>
          </a:xfrm>
        </p:spPr>
        <p:txBody>
          <a:bodyPr/>
          <a:lstStyle/>
          <a:p>
            <a:pPr algn="l"/>
            <a:r>
              <a:rPr lang="en-AU" b="1" i="0" dirty="0" smtClean="0"/>
              <a:t>Power Loss</a:t>
            </a:r>
            <a:endParaRPr lang="en-AU" b="1" i="0" dirty="0"/>
          </a:p>
        </p:txBody>
      </p:sp>
      <p:sp>
        <p:nvSpPr>
          <p:cNvPr id="4" name="Content Placeholder 3"/>
          <p:cNvSpPr>
            <a:spLocks noGrp="1"/>
          </p:cNvSpPr>
          <p:nvPr>
            <p:ph idx="1"/>
          </p:nvPr>
        </p:nvSpPr>
        <p:spPr>
          <a:xfrm>
            <a:off x="844952" y="1000108"/>
            <a:ext cx="9703986" cy="5572164"/>
          </a:xfrm>
        </p:spPr>
        <p:txBody>
          <a:bodyPr/>
          <a:lstStyle/>
          <a:p>
            <a:pPr>
              <a:buNone/>
            </a:pPr>
            <a:r>
              <a:rPr lang="en-AU" sz="2800" dirty="0"/>
              <a:t>Power loss is where the electricity is converted into other forms of energy during the transmission through the power </a:t>
            </a:r>
            <a:r>
              <a:rPr lang="en-AU" sz="2800" dirty="0" smtClean="0"/>
              <a:t>lines</a:t>
            </a:r>
          </a:p>
          <a:p>
            <a:pPr>
              <a:buNone/>
            </a:pPr>
            <a:endParaRPr lang="en-AU" sz="2800" dirty="0"/>
          </a:p>
          <a:p>
            <a:pPr>
              <a:buNone/>
            </a:pPr>
            <a:r>
              <a:rPr lang="en-AU" sz="2800" dirty="0"/>
              <a:t>	</a:t>
            </a:r>
            <a:r>
              <a:rPr lang="en-AU" sz="3200" b="1" dirty="0" smtClean="0"/>
              <a:t>                       </a:t>
            </a:r>
            <a:r>
              <a:rPr lang="en-AU" sz="3200" b="1" dirty="0"/>
              <a:t>	</a:t>
            </a:r>
            <a:r>
              <a:rPr lang="en-AU" sz="3200" b="1" dirty="0" err="1"/>
              <a:t>P</a:t>
            </a:r>
            <a:r>
              <a:rPr lang="en-AU" sz="3200" b="1" baseline="-25000" dirty="0" err="1"/>
              <a:t>loss</a:t>
            </a:r>
            <a:r>
              <a:rPr lang="en-AU" sz="3200" b="1" dirty="0"/>
              <a:t> = </a:t>
            </a:r>
            <a:r>
              <a:rPr lang="en-AU" sz="3200" b="1" dirty="0">
                <a:latin typeface="Symbol" pitchFamily="18" charset="2"/>
              </a:rPr>
              <a:t>D</a:t>
            </a:r>
            <a:r>
              <a:rPr lang="en-AU" sz="3200" b="1" dirty="0"/>
              <a:t>V I = I</a:t>
            </a:r>
            <a:r>
              <a:rPr lang="en-AU" sz="3200" b="1" baseline="30000" dirty="0"/>
              <a:t>2</a:t>
            </a:r>
            <a:r>
              <a:rPr lang="en-AU" sz="3200" b="1" dirty="0"/>
              <a:t>  R = </a:t>
            </a:r>
            <a:r>
              <a:rPr lang="en-AU" sz="3200" b="1" u="sng" dirty="0">
                <a:latin typeface="Symbol" pitchFamily="18" charset="2"/>
              </a:rPr>
              <a:t>D</a:t>
            </a:r>
            <a:r>
              <a:rPr lang="en-AU" sz="3200" b="1" u="sng" dirty="0"/>
              <a:t>V</a:t>
            </a:r>
            <a:r>
              <a:rPr lang="en-AU" sz="3200" b="1" u="sng" baseline="30000" dirty="0"/>
              <a:t>2</a:t>
            </a:r>
          </a:p>
          <a:p>
            <a:pPr>
              <a:spcBef>
                <a:spcPts val="0"/>
              </a:spcBef>
              <a:buNone/>
            </a:pPr>
            <a:r>
              <a:rPr lang="en-AU" sz="3200" b="1" dirty="0"/>
              <a:t>				                </a:t>
            </a:r>
            <a:r>
              <a:rPr lang="en-AU" sz="3200" b="1" dirty="0" smtClean="0"/>
              <a:t>                                     R</a:t>
            </a:r>
            <a:endParaRPr lang="en-AU" sz="3200" b="1" dirty="0"/>
          </a:p>
          <a:p>
            <a:pPr>
              <a:spcBef>
                <a:spcPts val="600"/>
              </a:spcBef>
              <a:buNone/>
            </a:pPr>
            <a:endParaRPr lang="en-AU" sz="2800" dirty="0" smtClean="0"/>
          </a:p>
          <a:p>
            <a:pPr>
              <a:spcBef>
                <a:spcPts val="600"/>
              </a:spcBef>
              <a:buNone/>
            </a:pPr>
            <a:r>
              <a:rPr lang="en-AU" sz="2800" dirty="0" smtClean="0"/>
              <a:t>Typically</a:t>
            </a:r>
            <a:r>
              <a:rPr lang="en-AU" sz="2800" dirty="0"/>
              <a:t>, power is transmitted at 220 kV to 330 kV in suburbs and outer city fringes. The heating losses are reduced at high voltage because the current is lower.</a:t>
            </a:r>
          </a:p>
        </p:txBody>
      </p:sp>
    </p:spTree>
    <p:extLst>
      <p:ext uri="{BB962C8B-B14F-4D97-AF65-F5344CB8AC3E}">
        <p14:creationId xmlns:p14="http://schemas.microsoft.com/office/powerpoint/2010/main" val="3548196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666" y="0"/>
            <a:ext cx="10213272" cy="1143000"/>
          </a:xfrm>
        </p:spPr>
        <p:txBody>
          <a:bodyPr/>
          <a:lstStyle/>
          <a:p>
            <a:pPr algn="l"/>
            <a:r>
              <a:rPr lang="en-AU" b="1" i="0" dirty="0" smtClean="0"/>
              <a:t>Power Loss</a:t>
            </a:r>
            <a:endParaRPr lang="en-AU" b="1" i="0" dirty="0"/>
          </a:p>
        </p:txBody>
      </p:sp>
      <p:sp>
        <p:nvSpPr>
          <p:cNvPr id="4" name="Content Placeholder 3"/>
          <p:cNvSpPr>
            <a:spLocks noGrp="1"/>
          </p:cNvSpPr>
          <p:nvPr>
            <p:ph idx="1"/>
          </p:nvPr>
        </p:nvSpPr>
        <p:spPr>
          <a:xfrm>
            <a:off x="555585" y="1000108"/>
            <a:ext cx="11030673" cy="5572164"/>
          </a:xfrm>
        </p:spPr>
        <p:txBody>
          <a:bodyPr/>
          <a:lstStyle/>
          <a:p>
            <a:pPr>
              <a:buNone/>
            </a:pPr>
            <a:r>
              <a:rPr lang="en-US" sz="2800" b="1" u="sng" dirty="0">
                <a:solidFill>
                  <a:srgbClr val="FFFF00"/>
                </a:solidFill>
              </a:rPr>
              <a:t>Example </a:t>
            </a:r>
            <a:r>
              <a:rPr lang="en-US" sz="2800" b="1" u="sng" dirty="0" smtClean="0">
                <a:solidFill>
                  <a:srgbClr val="FFFF00"/>
                </a:solidFill>
              </a:rPr>
              <a:t>5.3c:</a:t>
            </a:r>
            <a:r>
              <a:rPr lang="en-US" sz="2800" b="1" dirty="0" smtClean="0">
                <a:solidFill>
                  <a:srgbClr val="FFFF00"/>
                </a:solidFill>
              </a:rPr>
              <a:t> </a:t>
            </a:r>
            <a:r>
              <a:rPr lang="en-US" sz="2800" dirty="0">
                <a:solidFill>
                  <a:schemeClr val="tx1"/>
                </a:solidFill>
              </a:rPr>
              <a:t>An AC generator produces 10 kW of power which is to be transmitted at 240 V down a line 5 km long and whose total resistance is 1.5 </a:t>
            </a:r>
            <a:r>
              <a:rPr lang="en-US" sz="2800" dirty="0">
                <a:solidFill>
                  <a:schemeClr val="tx1"/>
                </a:solidFill>
                <a:latin typeface="Symbol" pitchFamily="18" charset="2"/>
              </a:rPr>
              <a:t>W</a:t>
            </a:r>
            <a:r>
              <a:rPr lang="en-US" sz="2800" dirty="0">
                <a:solidFill>
                  <a:schemeClr val="tx1"/>
                </a:solidFill>
              </a:rPr>
              <a:t>. Calculate;</a:t>
            </a:r>
          </a:p>
          <a:p>
            <a:pPr marL="514350" indent="-514350">
              <a:buSzPct val="100000"/>
              <a:buAutoNum type="alphaLcParenR"/>
            </a:pPr>
            <a:r>
              <a:rPr lang="en-US" sz="2800" dirty="0"/>
              <a:t>The power loss in the line.</a:t>
            </a:r>
          </a:p>
          <a:p>
            <a:pPr marL="514350" indent="-514350">
              <a:buSzPct val="100000"/>
              <a:buAutoNum type="alphaLcParenR"/>
            </a:pPr>
            <a:r>
              <a:rPr lang="en-US" sz="2800" dirty="0"/>
              <a:t>The voltage at the end of the line.</a:t>
            </a:r>
            <a:endParaRPr lang="en-AU" sz="2800" dirty="0"/>
          </a:p>
        </p:txBody>
      </p:sp>
    </p:spTree>
    <p:extLst>
      <p:ext uri="{BB962C8B-B14F-4D97-AF65-F5344CB8AC3E}">
        <p14:creationId xmlns:p14="http://schemas.microsoft.com/office/powerpoint/2010/main" val="351479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1524000" y="1"/>
            <a:ext cx="9144000" cy="1124744"/>
          </a:xfrm>
        </p:spPr>
        <p:txBody>
          <a:bodyPr>
            <a:normAutofit/>
          </a:bodyPr>
          <a:lstStyle/>
          <a:p>
            <a:r>
              <a:rPr lang="en-AU" sz="4400" dirty="0"/>
              <a:t>Homework, Context &amp; Keywords</a:t>
            </a:r>
          </a:p>
        </p:txBody>
      </p:sp>
      <p:sp>
        <p:nvSpPr>
          <p:cNvPr id="5123" name="Espace réservé du contenu 2"/>
          <p:cNvSpPr>
            <a:spLocks noGrp="1"/>
          </p:cNvSpPr>
          <p:nvPr>
            <p:ph idx="1"/>
          </p:nvPr>
        </p:nvSpPr>
        <p:spPr>
          <a:xfrm>
            <a:off x="1056290" y="906518"/>
            <a:ext cx="10082048" cy="5754414"/>
          </a:xfrm>
          <a:solidFill>
            <a:schemeClr val="accent4">
              <a:lumMod val="40000"/>
              <a:lumOff val="60000"/>
              <a:alpha val="60000"/>
            </a:schemeClr>
          </a:solidFill>
        </p:spPr>
        <p:txBody>
          <a:bodyPr/>
          <a:lstStyle/>
          <a:p>
            <a:pPr marL="0" indent="0">
              <a:buNone/>
            </a:pPr>
            <a:r>
              <a:rPr lang="en-AU" sz="2800" b="1" u="sng" dirty="0">
                <a:solidFill>
                  <a:schemeClr val="accent5">
                    <a:lumMod val="50000"/>
                  </a:schemeClr>
                </a:solidFill>
                <a:latin typeface="Arial" pitchFamily="34" charset="0"/>
                <a:cs typeface="Arial" pitchFamily="34" charset="0"/>
              </a:rPr>
              <a:t>Homework</a:t>
            </a: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a:p>
            <a:pPr>
              <a:buNone/>
            </a:pPr>
            <a:endParaRPr lang="en-AU" sz="2800" dirty="0">
              <a:solidFill>
                <a:schemeClr val="accent5">
                  <a:lumMod val="50000"/>
                </a:schemeClr>
              </a:solidFill>
              <a:latin typeface="Arial" pitchFamily="34" charset="0"/>
              <a:cs typeface="Arial" pitchFamily="34" charset="0"/>
            </a:endParaRPr>
          </a:p>
        </p:txBody>
      </p:sp>
      <p:sp>
        <p:nvSpPr>
          <p:cNvPr id="18" name="TextBox 17"/>
          <p:cNvSpPr txBox="1"/>
          <p:nvPr/>
        </p:nvSpPr>
        <p:spPr>
          <a:xfrm>
            <a:off x="1524000" y="1646252"/>
            <a:ext cx="9144000" cy="2985433"/>
          </a:xfrm>
          <a:prstGeom prst="rect">
            <a:avLst/>
          </a:prstGeom>
          <a:noFill/>
        </p:spPr>
        <p:txBody>
          <a:bodyPr wrap="square" rtlCol="0">
            <a:spAutoFit/>
          </a:bodyPr>
          <a:lstStyle/>
          <a:p>
            <a:r>
              <a:rPr lang="en-AU" sz="2800" dirty="0">
                <a:solidFill>
                  <a:schemeClr val="accent5">
                    <a:lumMod val="50000"/>
                  </a:schemeClr>
                </a:solidFill>
                <a:latin typeface="Arial" pitchFamily="34" charset="0"/>
                <a:cs typeface="Arial" pitchFamily="34" charset="0"/>
              </a:rPr>
              <a:t>Complete all questions from Set </a:t>
            </a:r>
            <a:r>
              <a:rPr lang="en-AU" sz="2800" dirty="0" smtClean="0">
                <a:solidFill>
                  <a:schemeClr val="accent5">
                    <a:lumMod val="50000"/>
                  </a:schemeClr>
                </a:solidFill>
                <a:latin typeface="Arial" pitchFamily="34" charset="0"/>
                <a:cs typeface="Arial" pitchFamily="34" charset="0"/>
              </a:rPr>
              <a:t>5.3 - </a:t>
            </a:r>
            <a:r>
              <a:rPr lang="en-AU" sz="2800" dirty="0">
                <a:solidFill>
                  <a:schemeClr val="accent5">
                    <a:lumMod val="50000"/>
                  </a:schemeClr>
                </a:solidFill>
                <a:latin typeface="Arial" pitchFamily="34" charset="0"/>
                <a:cs typeface="Arial" pitchFamily="34" charset="0"/>
              </a:rPr>
              <a:t>due first lesson next week.</a:t>
            </a:r>
          </a:p>
          <a:p>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Read Chapter </a:t>
            </a:r>
            <a:r>
              <a:rPr lang="en-AU" sz="2800" dirty="0" smtClean="0">
                <a:solidFill>
                  <a:schemeClr val="accent5">
                    <a:lumMod val="50000"/>
                  </a:schemeClr>
                </a:solidFill>
                <a:latin typeface="Arial" pitchFamily="34" charset="0"/>
                <a:cs typeface="Arial" pitchFamily="34" charset="0"/>
              </a:rPr>
              <a:t>5.4, </a:t>
            </a:r>
            <a:r>
              <a:rPr lang="en-AU" sz="2800" dirty="0">
                <a:solidFill>
                  <a:schemeClr val="accent5">
                    <a:lumMod val="50000"/>
                  </a:schemeClr>
                </a:solidFill>
                <a:latin typeface="Arial" pitchFamily="34" charset="0"/>
                <a:cs typeface="Arial" pitchFamily="34" charset="0"/>
              </a:rPr>
              <a:t>page </a:t>
            </a:r>
            <a:r>
              <a:rPr lang="en-AU" sz="2800" dirty="0" smtClean="0">
                <a:solidFill>
                  <a:schemeClr val="accent5">
                    <a:lumMod val="50000"/>
                  </a:schemeClr>
                </a:solidFill>
                <a:latin typeface="Arial" pitchFamily="34" charset="0"/>
                <a:cs typeface="Arial" pitchFamily="34" charset="0"/>
              </a:rPr>
              <a:t>146-151 </a:t>
            </a:r>
            <a:r>
              <a:rPr lang="en-AU" sz="2800" dirty="0">
                <a:solidFill>
                  <a:schemeClr val="accent5">
                    <a:lumMod val="50000"/>
                  </a:schemeClr>
                </a:solidFill>
                <a:latin typeface="Arial" pitchFamily="34" charset="0"/>
                <a:cs typeface="Arial" pitchFamily="34" charset="0"/>
              </a:rPr>
              <a:t>and answer </a:t>
            </a:r>
          </a:p>
          <a:p>
            <a:pPr>
              <a:spcAft>
                <a:spcPts val="1200"/>
              </a:spcAft>
            </a:pPr>
            <a:r>
              <a:rPr lang="en-AU" sz="2800" dirty="0">
                <a:solidFill>
                  <a:schemeClr val="accent5">
                    <a:lumMod val="50000"/>
                  </a:schemeClr>
                </a:solidFill>
                <a:latin typeface="Arial" pitchFamily="34" charset="0"/>
                <a:cs typeface="Arial" pitchFamily="34" charset="0"/>
              </a:rPr>
              <a:t>	</a:t>
            </a:r>
            <a:r>
              <a:rPr lang="en-AU" sz="2800" dirty="0" smtClean="0">
                <a:solidFill>
                  <a:schemeClr val="accent5">
                    <a:lumMod val="50000"/>
                  </a:schemeClr>
                </a:solidFill>
                <a:latin typeface="Arial" pitchFamily="34" charset="0"/>
                <a:cs typeface="Arial" pitchFamily="34" charset="0"/>
              </a:rPr>
              <a:t>Q1 &amp; Q2 Set 5.4</a:t>
            </a:r>
            <a:endParaRPr lang="en-AU" sz="2800" dirty="0">
              <a:solidFill>
                <a:schemeClr val="accent5">
                  <a:lumMod val="50000"/>
                </a:schemeClr>
              </a:solidFill>
              <a:latin typeface="Arial" pitchFamily="34" charset="0"/>
              <a:cs typeface="Arial" pitchFamily="34" charset="0"/>
            </a:endParaRPr>
          </a:p>
          <a:p>
            <a:pPr>
              <a:spcAft>
                <a:spcPts val="1200"/>
              </a:spcAft>
            </a:pPr>
            <a:r>
              <a:rPr lang="en-AU" sz="2800" dirty="0">
                <a:solidFill>
                  <a:schemeClr val="accent5">
                    <a:lumMod val="50000"/>
                  </a:schemeClr>
                </a:solidFill>
                <a:latin typeface="Arial" pitchFamily="34" charset="0"/>
                <a:cs typeface="Arial" pitchFamily="34" charset="0"/>
              </a:rPr>
              <a:t>     by next lesson.</a:t>
            </a:r>
          </a:p>
        </p:txBody>
      </p:sp>
    </p:spTree>
    <p:extLst>
      <p:ext uri="{BB962C8B-B14F-4D97-AF65-F5344CB8AC3E}">
        <p14:creationId xmlns:p14="http://schemas.microsoft.com/office/powerpoint/2010/main" val="341414259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AU" sz="6600" dirty="0" smtClean="0"/>
              <a:t>ELECTRIC MOTORS</a:t>
            </a:r>
            <a:endParaRPr lang="en-AU" sz="6600" dirty="0"/>
          </a:p>
        </p:txBody>
      </p:sp>
      <p:sp>
        <p:nvSpPr>
          <p:cNvPr id="6" name="Subtitle 4"/>
          <p:cNvSpPr txBox="1">
            <a:spLocks/>
          </p:cNvSpPr>
          <p:nvPr/>
        </p:nvSpPr>
        <p:spPr>
          <a:xfrm>
            <a:off x="1370693" y="4540469"/>
            <a:ext cx="9440034" cy="147407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AU" sz="3600" dirty="0" smtClean="0"/>
              <a:t>Chapter 5.4</a:t>
            </a:r>
          </a:p>
          <a:p>
            <a:pPr algn="l"/>
            <a:r>
              <a:rPr lang="en-AU" sz="3600" dirty="0"/>
              <a:t>Page </a:t>
            </a:r>
            <a:r>
              <a:rPr lang="en-AU" sz="3600" dirty="0" smtClean="0"/>
              <a:t>146 </a:t>
            </a:r>
            <a:r>
              <a:rPr lang="en-AU" sz="3600" dirty="0"/>
              <a:t>- </a:t>
            </a:r>
            <a:r>
              <a:rPr lang="en-AU" sz="3600" dirty="0" smtClean="0"/>
              <a:t>151</a:t>
            </a:r>
            <a:endParaRPr lang="en-AU" sz="3600" dirty="0"/>
          </a:p>
        </p:txBody>
      </p:sp>
    </p:spTree>
    <p:extLst>
      <p:ext uri="{BB962C8B-B14F-4D97-AF65-F5344CB8AC3E}">
        <p14:creationId xmlns:p14="http://schemas.microsoft.com/office/powerpoint/2010/main" val="28103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41" y="0"/>
            <a:ext cx="10201697" cy="1143000"/>
          </a:xfrm>
        </p:spPr>
        <p:txBody>
          <a:bodyPr/>
          <a:lstStyle/>
          <a:p>
            <a:pPr algn="l"/>
            <a:r>
              <a:rPr lang="en-AU" b="1" dirty="0"/>
              <a:t>Electric Motors</a:t>
            </a:r>
          </a:p>
        </p:txBody>
      </p:sp>
      <p:sp>
        <p:nvSpPr>
          <p:cNvPr id="3" name="Content Placeholder 2"/>
          <p:cNvSpPr>
            <a:spLocks noGrp="1"/>
          </p:cNvSpPr>
          <p:nvPr>
            <p:ph idx="1"/>
          </p:nvPr>
        </p:nvSpPr>
        <p:spPr>
          <a:xfrm>
            <a:off x="497711" y="928670"/>
            <a:ext cx="11042248" cy="5167330"/>
          </a:xfrm>
        </p:spPr>
        <p:txBody>
          <a:bodyPr>
            <a:normAutofit/>
          </a:bodyPr>
          <a:lstStyle/>
          <a:p>
            <a:pPr marL="36900" indent="0">
              <a:buNone/>
            </a:pPr>
            <a:r>
              <a:rPr lang="en-AU" sz="2800" dirty="0" smtClean="0"/>
              <a:t>A DC motor (a simplified example of which is given in the figure below) uses the current from a battery flowing through a coil in a magnetic field to produce continuous rotation of a shaft.</a:t>
            </a:r>
          </a:p>
          <a:p>
            <a:pPr marL="36900" indent="0">
              <a:buNone/>
            </a:pPr>
            <a:endParaRPr lang="en-AU" sz="2800" dirty="0" smtClean="0"/>
          </a:p>
          <a:p>
            <a:pPr marL="36900" indent="0">
              <a:buNone/>
            </a:pPr>
            <a:r>
              <a:rPr lang="en-AU" sz="2800" b="1" dirty="0" smtClean="0">
                <a:solidFill>
                  <a:srgbClr val="FFFF00"/>
                </a:solidFill>
              </a:rPr>
              <a:t>Magnetic field + Electric field </a:t>
            </a:r>
            <a:r>
              <a:rPr lang="en-AU" sz="2800" b="1" dirty="0" smtClean="0">
                <a:solidFill>
                  <a:srgbClr val="FFFF00"/>
                </a:solidFill>
                <a:sym typeface="Symbol"/>
              </a:rPr>
              <a:t> Motion</a:t>
            </a:r>
            <a:endParaRPr lang="en-AU" sz="2800" b="1" dirty="0">
              <a:solidFill>
                <a:srgbClr val="FFFF00"/>
              </a:solidFill>
            </a:endParaRPr>
          </a:p>
        </p:txBody>
      </p:sp>
      <p:pic>
        <p:nvPicPr>
          <p:cNvPr id="311298" name="Picture 2"/>
          <p:cNvPicPr>
            <a:picLocks noChangeAspect="1" noChangeArrowheads="1"/>
          </p:cNvPicPr>
          <p:nvPr/>
        </p:nvPicPr>
        <p:blipFill>
          <a:blip r:embed="rId2"/>
          <a:srcRect/>
          <a:stretch>
            <a:fillRect/>
          </a:stretch>
        </p:blipFill>
        <p:spPr bwMode="auto">
          <a:xfrm>
            <a:off x="7124302" y="2558005"/>
            <a:ext cx="5067698" cy="3744411"/>
          </a:xfrm>
          <a:prstGeom prst="rect">
            <a:avLst/>
          </a:prstGeom>
          <a:noFill/>
          <a:ln w="9525">
            <a:noFill/>
            <a:miter lim="800000"/>
            <a:headEnd/>
            <a:tailEnd/>
          </a:ln>
          <a:effectLst/>
        </p:spPr>
      </p:pic>
    </p:spTree>
    <p:extLst>
      <p:ext uri="{BB962C8B-B14F-4D97-AF65-F5344CB8AC3E}">
        <p14:creationId xmlns:p14="http://schemas.microsoft.com/office/powerpoint/2010/main" val="2299664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0"/>
            <a:ext cx="10897167" cy="970450"/>
          </a:xfrm>
        </p:spPr>
        <p:txBody>
          <a:bodyPr/>
          <a:lstStyle/>
          <a:p>
            <a:pPr algn="l"/>
            <a:r>
              <a:rPr lang="en-AU" b="1" dirty="0" smtClean="0"/>
              <a:t>Electric Motor</a:t>
            </a:r>
            <a:endParaRPr lang="en-AU" b="1" dirty="0"/>
          </a:p>
        </p:txBody>
      </p:sp>
      <p:sp>
        <p:nvSpPr>
          <p:cNvPr id="3" name="Content Placeholder 2"/>
          <p:cNvSpPr>
            <a:spLocks noGrp="1"/>
          </p:cNvSpPr>
          <p:nvPr>
            <p:ph sz="quarter" idx="1"/>
          </p:nvPr>
        </p:nvSpPr>
        <p:spPr>
          <a:xfrm>
            <a:off x="370390" y="1064871"/>
            <a:ext cx="11239018" cy="4726329"/>
          </a:xfrm>
        </p:spPr>
        <p:txBody>
          <a:bodyPr>
            <a:normAutofit/>
          </a:bodyPr>
          <a:lstStyle/>
          <a:p>
            <a:pPr>
              <a:buNone/>
            </a:pPr>
            <a:r>
              <a:rPr lang="en-AU" sz="2800" dirty="0"/>
              <a:t>An electric motor uses electrical energy to produce movement.</a:t>
            </a:r>
          </a:p>
          <a:p>
            <a:pPr>
              <a:buNone/>
            </a:pPr>
            <a:r>
              <a:rPr lang="en-AU" sz="2800" dirty="0"/>
              <a:t>The electric current in a magnetic field experiences a force.</a:t>
            </a:r>
          </a:p>
          <a:p>
            <a:pPr>
              <a:buNone/>
            </a:pPr>
            <a:endParaRPr lang="en-AU" sz="2800" dirty="0" smtClean="0">
              <a:cs typeface="Tahoma" pitchFamily="34" charset="0"/>
            </a:endParaRPr>
          </a:p>
          <a:p>
            <a:pPr>
              <a:buNone/>
            </a:pPr>
            <a:r>
              <a:rPr lang="en-AU" sz="2800" dirty="0">
                <a:cs typeface="Tahoma" pitchFamily="34" charset="0"/>
              </a:rPr>
              <a:t>	</a:t>
            </a:r>
            <a:r>
              <a:rPr lang="en-AU" sz="4000" b="1" dirty="0">
                <a:cs typeface="Tahoma" pitchFamily="34" charset="0"/>
              </a:rPr>
              <a:t>	F = n I l </a:t>
            </a:r>
            <a:r>
              <a:rPr lang="en-AU" sz="4000" b="1" dirty="0" smtClean="0">
                <a:cs typeface="Tahoma" pitchFamily="34" charset="0"/>
              </a:rPr>
              <a:t>B</a:t>
            </a:r>
            <a:r>
              <a:rPr lang="en-AU" sz="4000" b="1" baseline="-25000" dirty="0" smtClean="0">
                <a:cs typeface="Tahoma" pitchFamily="34" charset="0"/>
                <a:sym typeface="Symbol" panose="05050102010706020507" pitchFamily="18" charset="2"/>
              </a:rPr>
              <a:t></a:t>
            </a:r>
            <a:endParaRPr lang="en-AU" sz="2800" b="1" dirty="0">
              <a:cs typeface="Tahoma" pitchFamily="34" charset="0"/>
            </a:endParaRPr>
          </a:p>
          <a:p>
            <a:pPr>
              <a:buNone/>
            </a:pPr>
            <a:r>
              <a:rPr lang="en-AU" sz="2800" dirty="0">
                <a:cs typeface="Tahoma" pitchFamily="34" charset="0"/>
              </a:rPr>
              <a:t>			F – magnet force (N)</a:t>
            </a:r>
          </a:p>
          <a:p>
            <a:pPr>
              <a:buNone/>
            </a:pPr>
            <a:r>
              <a:rPr lang="en-AU" sz="2800" dirty="0">
                <a:cs typeface="Tahoma" pitchFamily="34" charset="0"/>
              </a:rPr>
              <a:t>			n – number of “turns” in the coil</a:t>
            </a:r>
          </a:p>
          <a:p>
            <a:pPr>
              <a:buNone/>
            </a:pPr>
            <a:endParaRPr lang="en-AU" sz="2800" dirty="0"/>
          </a:p>
          <a:p>
            <a:pPr>
              <a:buNone/>
            </a:pPr>
            <a:endParaRPr lang="en-AU" sz="2800" dirty="0"/>
          </a:p>
        </p:txBody>
      </p:sp>
    </p:spTree>
    <p:extLst>
      <p:ext uri="{BB962C8B-B14F-4D97-AF65-F5344CB8AC3E}">
        <p14:creationId xmlns:p14="http://schemas.microsoft.com/office/powerpoint/2010/main" val="40748841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5885</TotalTime>
  <Words>6557</Words>
  <Application>Microsoft Office PowerPoint</Application>
  <PresentationFormat>Widescreen</PresentationFormat>
  <Paragraphs>746</Paragraphs>
  <Slides>124</Slides>
  <Notes>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124</vt:i4>
      </vt:variant>
    </vt:vector>
  </HeadingPairs>
  <TitlesOfParts>
    <vt:vector size="138" baseType="lpstr">
      <vt:lpstr>Arial</vt:lpstr>
      <vt:lpstr>Calibri</vt:lpstr>
      <vt:lpstr>Calisto MT</vt:lpstr>
      <vt:lpstr>Script MT Bold</vt:lpstr>
      <vt:lpstr>Symbol</vt:lpstr>
      <vt:lpstr>Tahoma</vt:lpstr>
      <vt:lpstr>Times New Roman</vt:lpstr>
      <vt:lpstr>Trebuchet MS</vt:lpstr>
      <vt:lpstr>Wingdings</vt:lpstr>
      <vt:lpstr>Wingdings 2</vt:lpstr>
      <vt:lpstr>Slate</vt:lpstr>
      <vt:lpstr>Equation</vt:lpstr>
      <vt:lpstr>Bitmap Image</vt:lpstr>
      <vt:lpstr>Paint Shop Pro Image</vt:lpstr>
      <vt:lpstr>ELECTROMAGNETIC INDUCTION</vt:lpstr>
      <vt:lpstr>INDUCING A CURRENT</vt:lpstr>
      <vt:lpstr>What is Electromagnetic Induction?</vt:lpstr>
      <vt:lpstr>Magnetic Induction</vt:lpstr>
      <vt:lpstr>Magnetic Field Strength (Flux Density)</vt:lpstr>
      <vt:lpstr>Magnetic Field Strength (Flux Density)</vt:lpstr>
      <vt:lpstr>Calculating Flux When Area is Not Perpendicular to Field</vt:lpstr>
      <vt:lpstr>Example 5.1a: A current loop has an area of 40 cm2 and is placed in a 3 T magnetic field at the given angles. Find the flux  through the loop in each case.</vt:lpstr>
      <vt:lpstr>PowerPoint Presentation</vt:lpstr>
      <vt:lpstr>PowerPoint Presentation</vt:lpstr>
      <vt:lpstr>PowerPoint Presentation</vt:lpstr>
      <vt:lpstr>Induced Current</vt:lpstr>
      <vt:lpstr>PowerPoint Presentation</vt:lpstr>
      <vt:lpstr>PowerPoint Presentation</vt:lpstr>
      <vt:lpstr>PowerPoint Presentation</vt:lpstr>
      <vt:lpstr>PowerPoint Presentation</vt:lpstr>
      <vt:lpstr>PowerPoint Presentation</vt:lpstr>
      <vt:lpstr>FARADAY’S LAW</vt:lpstr>
      <vt:lpstr>Faraday’s Law for a Coil</vt:lpstr>
      <vt:lpstr>Faraday’s Law for a Coil</vt:lpstr>
      <vt:lpstr>Example 5.1h: A coil has 200 turns of area 30 cm2. It flips from vertical to horizontal position in a time of 0.03 s. What is the induced EMF if the constant B-field is 4 mT?      </vt:lpstr>
      <vt:lpstr>PowerPoint Presentation</vt:lpstr>
      <vt:lpstr>Faraday’s Law for a Wire (Motional EMF in a Wire)</vt:lpstr>
      <vt:lpstr>Faraday’s Law for a Wire (Motional EMF in a Wire)</vt:lpstr>
      <vt:lpstr>PowerPoint Presentation</vt:lpstr>
      <vt:lpstr>Example 5.1j: A 0.20 m length of wire moves at a constant speed of 5 m s-1 in at 1400 with a 0.4 T magnetic field. What is the magnitude of the induced emf in the wire?</vt:lpstr>
      <vt:lpstr>Faraday’s Law for a Wire</vt:lpstr>
      <vt:lpstr>PowerPoint Presentation</vt:lpstr>
      <vt:lpstr>LENZ’S LAW</vt:lpstr>
      <vt:lpstr>Lenz’s Law</vt:lpstr>
      <vt:lpstr>Induced current in a Wire</vt:lpstr>
      <vt:lpstr>Induced Current in a Coil</vt:lpstr>
      <vt:lpstr>Induced Current in a Coil - Solenoids</vt:lpstr>
      <vt:lpstr>Lenz Law</vt:lpstr>
      <vt:lpstr>Lenz’s Law</vt:lpstr>
      <vt:lpstr>Lenz’s Law</vt:lpstr>
      <vt:lpstr>Example 5.1o: Use Lenz’s law to determine direction of induced current through R if switch is closed for circuit below (B increasing).</vt:lpstr>
      <vt:lpstr>Example 5.1p: A rectangular copper coil ABCD is attached by string to a support so that it can swing like a pendulum through a magnetic field as shown. The coil is initially released as shown in (a) and allowed to swing through the field.      a) In each of the positions shown above determine the direction of the current flowing (if any) as the copper coil moves through the magnetic field. b) It is noticed that the system comes to a stop after only two or three oscillations, even though the pendulum is freely suspended. Why is this and where has the apparent loss of energy gone?</vt:lpstr>
      <vt:lpstr>Lenz’s Law &amp; Faraday’s Law</vt:lpstr>
      <vt:lpstr>Lenz’s Law &amp; Faraday’s Law</vt:lpstr>
      <vt:lpstr>Microphones</vt:lpstr>
      <vt:lpstr>Motional EMF – The Rail Gun</vt:lpstr>
      <vt:lpstr>Motional EMF – The Rail Gun</vt:lpstr>
      <vt:lpstr>In summary</vt:lpstr>
      <vt:lpstr>Peak, RMS and Peak-to-Peak Voltages Terminology</vt:lpstr>
      <vt:lpstr>PowerPoint Presentation</vt:lpstr>
      <vt:lpstr>PowerPoint Presentation</vt:lpstr>
      <vt:lpstr>PowerPoint Presentation</vt:lpstr>
      <vt:lpstr>PowerPoint Presentation</vt:lpstr>
      <vt:lpstr>Homework, Context &amp; Keywords</vt:lpstr>
      <vt:lpstr>GENERATORS</vt:lpstr>
      <vt:lpstr>Components</vt:lpstr>
      <vt:lpstr>Electric Generation</vt:lpstr>
      <vt:lpstr>Generators</vt:lpstr>
      <vt:lpstr>Generators</vt:lpstr>
      <vt:lpstr>Generators</vt:lpstr>
      <vt:lpstr>AC Generators</vt:lpstr>
      <vt:lpstr>AC Generators</vt:lpstr>
      <vt:lpstr>Electric Generation</vt:lpstr>
      <vt:lpstr>Electric Generation</vt:lpstr>
      <vt:lpstr>Electric Generation</vt:lpstr>
      <vt:lpstr>Electric Generation</vt:lpstr>
      <vt:lpstr>Electric Generation</vt:lpstr>
      <vt:lpstr>AC Generators</vt:lpstr>
      <vt:lpstr>PowerPoint Presentation</vt:lpstr>
      <vt:lpstr>AC Generators</vt:lpstr>
      <vt:lpstr>Generator Components</vt:lpstr>
      <vt:lpstr>Generator Components</vt:lpstr>
      <vt:lpstr>AC Generators v’s DC Generators</vt:lpstr>
      <vt:lpstr>AC Generators v’s DC Generators</vt:lpstr>
      <vt:lpstr>Three Phase Power</vt:lpstr>
      <vt:lpstr>Three Phase Power with an Electromagnet</vt:lpstr>
      <vt:lpstr>Single Phase Power</vt:lpstr>
      <vt:lpstr>Power Lines</vt:lpstr>
      <vt:lpstr>Power Lines</vt:lpstr>
      <vt:lpstr>Voltage</vt:lpstr>
      <vt:lpstr>Homework, Context &amp; Keywords</vt:lpstr>
      <vt:lpstr>TRANSFORMERS</vt:lpstr>
      <vt:lpstr>Transformers</vt:lpstr>
      <vt:lpstr>Transformers</vt:lpstr>
      <vt:lpstr>Transformers</vt:lpstr>
      <vt:lpstr>Transformers</vt:lpstr>
      <vt:lpstr>Relative Motion of Current</vt:lpstr>
      <vt:lpstr>Australian Electricity</vt:lpstr>
      <vt:lpstr>Australian Electricity</vt:lpstr>
      <vt:lpstr>Power Lines</vt:lpstr>
      <vt:lpstr>Power Loss in Power Lines</vt:lpstr>
      <vt:lpstr>Faradays and Lenz’s Laws</vt:lpstr>
      <vt:lpstr>Transformer Summary</vt:lpstr>
      <vt:lpstr>Eddy Currents</vt:lpstr>
      <vt:lpstr>Eddy Currents</vt:lpstr>
      <vt:lpstr>Eddy Currents</vt:lpstr>
      <vt:lpstr>Transformers</vt:lpstr>
      <vt:lpstr>Power Loss</vt:lpstr>
      <vt:lpstr>Power Loss</vt:lpstr>
      <vt:lpstr>Homework, Context &amp; Keywords</vt:lpstr>
      <vt:lpstr>ELECTRIC MOTORS</vt:lpstr>
      <vt:lpstr>Electric Motors</vt:lpstr>
      <vt:lpstr>Electric Motor</vt:lpstr>
      <vt:lpstr>Electric Motor</vt:lpstr>
      <vt:lpstr>Electric Motor</vt:lpstr>
      <vt:lpstr>Electric Motor</vt:lpstr>
      <vt:lpstr>DC Motors</vt:lpstr>
      <vt:lpstr>DC Motors</vt:lpstr>
      <vt:lpstr>DC Motors</vt:lpstr>
      <vt:lpstr>DC Motors</vt:lpstr>
      <vt:lpstr>Electric Motor Torque</vt:lpstr>
      <vt:lpstr>Electric Motor Torque</vt:lpstr>
      <vt:lpstr>Electric Motor</vt:lpstr>
      <vt:lpstr>Electric Motor</vt:lpstr>
      <vt:lpstr>Induction Motor</vt:lpstr>
      <vt:lpstr>Generators versus Motors</vt:lpstr>
      <vt:lpstr>PowerPoint Presentation</vt:lpstr>
      <vt:lpstr>PowerPoint Presentation</vt:lpstr>
      <vt:lpstr>Generators versus Motors</vt:lpstr>
      <vt:lpstr>Homework, Context &amp; Keywords</vt:lpstr>
      <vt:lpstr>EM RADIATION</vt:lpstr>
      <vt:lpstr>Family of Electromagnetic Radiation</vt:lpstr>
      <vt:lpstr>Family of Electromagnetic Radiation</vt:lpstr>
      <vt:lpstr>Family of Electromagnetic Radiation</vt:lpstr>
      <vt:lpstr>Electromagnetic Radiation</vt:lpstr>
      <vt:lpstr>Family of Electromagnetic Radiation</vt:lpstr>
      <vt:lpstr>Electromagnetic Radiation</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Fields &amp; Magnetic Fields</dc:title>
  <dc:creator>Kim</dc:creator>
  <cp:lastModifiedBy>Kim</cp:lastModifiedBy>
  <cp:revision>125</cp:revision>
  <cp:lastPrinted>2016-01-04T05:25:00Z</cp:lastPrinted>
  <dcterms:created xsi:type="dcterms:W3CDTF">2015-12-25T07:44:06Z</dcterms:created>
  <dcterms:modified xsi:type="dcterms:W3CDTF">2016-03-30T12:22:44Z</dcterms:modified>
</cp:coreProperties>
</file>